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  <p:sldMasterId id="2147483686" r:id="rId2"/>
  </p:sldMasterIdLst>
  <p:notesMasterIdLst>
    <p:notesMasterId r:id="rId76"/>
  </p:notesMasterIdLst>
  <p:sldIdLst>
    <p:sldId id="257" r:id="rId3"/>
    <p:sldId id="258" r:id="rId4"/>
    <p:sldId id="399" r:id="rId5"/>
    <p:sldId id="353" r:id="rId6"/>
    <p:sldId id="355" r:id="rId7"/>
    <p:sldId id="354" r:id="rId8"/>
    <p:sldId id="356" r:id="rId9"/>
    <p:sldId id="359" r:id="rId10"/>
    <p:sldId id="352" r:id="rId11"/>
    <p:sldId id="357" r:id="rId12"/>
    <p:sldId id="360" r:id="rId13"/>
    <p:sldId id="358" r:id="rId14"/>
    <p:sldId id="362" r:id="rId15"/>
    <p:sldId id="363" r:id="rId16"/>
    <p:sldId id="400" r:id="rId17"/>
    <p:sldId id="361" r:id="rId18"/>
    <p:sldId id="349" r:id="rId19"/>
    <p:sldId id="322" r:id="rId20"/>
    <p:sldId id="323" r:id="rId21"/>
    <p:sldId id="324" r:id="rId22"/>
    <p:sldId id="325" r:id="rId23"/>
    <p:sldId id="328" r:id="rId24"/>
    <p:sldId id="447" r:id="rId25"/>
    <p:sldId id="317" r:id="rId26"/>
    <p:sldId id="439" r:id="rId27"/>
    <p:sldId id="346" r:id="rId28"/>
    <p:sldId id="440" r:id="rId29"/>
    <p:sldId id="441" r:id="rId30"/>
    <p:sldId id="442" r:id="rId31"/>
    <p:sldId id="290" r:id="rId32"/>
    <p:sldId id="337" r:id="rId33"/>
    <p:sldId id="319" r:id="rId34"/>
    <p:sldId id="347" r:id="rId35"/>
    <p:sldId id="341" r:id="rId36"/>
    <p:sldId id="342" r:id="rId37"/>
    <p:sldId id="348" r:id="rId38"/>
    <p:sldId id="401" r:id="rId39"/>
    <p:sldId id="449" r:id="rId40"/>
    <p:sldId id="448" r:id="rId41"/>
    <p:sldId id="451" r:id="rId42"/>
    <p:sldId id="452" r:id="rId43"/>
    <p:sldId id="402" r:id="rId44"/>
    <p:sldId id="407" r:id="rId45"/>
    <p:sldId id="453" r:id="rId46"/>
    <p:sldId id="409" r:id="rId47"/>
    <p:sldId id="410" r:id="rId48"/>
    <p:sldId id="411" r:id="rId49"/>
    <p:sldId id="412" r:id="rId50"/>
    <p:sldId id="413" r:id="rId51"/>
    <p:sldId id="414" r:id="rId52"/>
    <p:sldId id="415" r:id="rId53"/>
    <p:sldId id="416" r:id="rId54"/>
    <p:sldId id="417" r:id="rId55"/>
    <p:sldId id="418" r:id="rId56"/>
    <p:sldId id="419" r:id="rId57"/>
    <p:sldId id="420" r:id="rId58"/>
    <p:sldId id="421" r:id="rId59"/>
    <p:sldId id="422" r:id="rId60"/>
    <p:sldId id="423" r:id="rId61"/>
    <p:sldId id="424" r:id="rId62"/>
    <p:sldId id="430" r:id="rId63"/>
    <p:sldId id="431" r:id="rId64"/>
    <p:sldId id="432" r:id="rId65"/>
    <p:sldId id="434" r:id="rId66"/>
    <p:sldId id="454" r:id="rId67"/>
    <p:sldId id="437" r:id="rId68"/>
    <p:sldId id="443" r:id="rId69"/>
    <p:sldId id="444" r:id="rId70"/>
    <p:sldId id="445" r:id="rId71"/>
    <p:sldId id="446" r:id="rId72"/>
    <p:sldId id="438" r:id="rId73"/>
    <p:sldId id="267" r:id="rId74"/>
    <p:sldId id="288" r:id="rId75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15AEB12-B69D-4E22-BE9E-EB132A01B1D0}">
  <a:tblStyle styleId="{215AEB12-B69D-4E22-BE9E-EB132A01B1D0}" styleName="Table_0"/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90" autoAdjust="0"/>
    <p:restoredTop sz="88594" autoAdjust="0"/>
  </p:normalViewPr>
  <p:slideViewPr>
    <p:cSldViewPr snapToGrid="0" snapToObjects="1">
      <p:cViewPr>
        <p:scale>
          <a:sx n="105" d="100"/>
          <a:sy n="105" d="100"/>
        </p:scale>
        <p:origin x="-138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notesMaster" Target="notesMasters/notes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21496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://www.datastax.com/resources/tutorials/cassandra-overview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hyperlink" Target="http://en.wikipedia.org/wiki/Graph_theory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hyperlink" Target="https://en.wikipedia.org/wiki/Time_series" TargetMode="Externa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Slides by Dmitri Zagidulin and Matthew </a:t>
            </a:r>
            <a:r>
              <a:rPr lang="en-US" dirty="0" err="1" smtClean="0"/>
              <a:t>Brender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Prepared</a:t>
            </a:r>
            <a:r>
              <a:rPr lang="en-US" baseline="0" dirty="0" smtClean="0"/>
              <a:t> for the March 2015 Boston Riak </a:t>
            </a:r>
            <a:r>
              <a:rPr lang="en-US" baseline="0" smtClean="0"/>
              <a:t>Meetup</a:t>
            </a:r>
            <a:endParaRPr dirty="0"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1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Examples: </a:t>
            </a:r>
            <a:r>
              <a:rPr lang="en-US" dirty="0" smtClean="0">
                <a:hlinkClick r:id="rId3"/>
              </a:rPr>
              <a:t>Cassandra</a:t>
            </a:r>
            <a:r>
              <a:rPr lang="en-US" dirty="0" smtClean="0"/>
              <a:t>, </a:t>
            </a:r>
            <a:r>
              <a:rPr lang="en-US" dirty="0" err="1" smtClean="0"/>
              <a:t>DyanmoDB</a:t>
            </a:r>
            <a:r>
              <a:rPr lang="en-US" dirty="0" smtClean="0"/>
              <a:t>, Azure Table Storage (ATS), Riak, </a:t>
            </a:r>
            <a:r>
              <a:rPr lang="en-US" dirty="0" err="1" smtClean="0"/>
              <a:t>BerkeleyDB</a:t>
            </a:r>
            <a:r>
              <a:rPr lang="en-US" dirty="0" smtClean="0"/>
              <a:t>.</a:t>
            </a:r>
            <a:endParaRPr lang="en-US" sz="1100" u="none" kern="1200" baseline="0" dirty="0" smtClean="0">
              <a:solidFill>
                <a:schemeClr val="tx1"/>
              </a:solidFill>
              <a:latin typeface="Gill Sans" charset="0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1100" u="none" kern="1200" baseline="0" dirty="0" smtClean="0">
              <a:solidFill>
                <a:schemeClr val="tx1"/>
              </a:solidFill>
              <a:latin typeface="Gill Sans" charset="0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1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Give it a key and value, it saves the value</a:t>
            </a:r>
          </a:p>
          <a:p>
            <a:pPr marL="171450" indent="-171450">
              <a:buFontTx/>
              <a:buChar char="-"/>
            </a:pPr>
            <a:r>
              <a:rPr lang="en-US" sz="11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Give it a key, it returns the value</a:t>
            </a:r>
          </a:p>
          <a:p>
            <a:pPr marL="171450" indent="-171450">
              <a:buFontTx/>
              <a:buChar char="-"/>
            </a:pPr>
            <a:r>
              <a:rPr lang="en-US" sz="11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Does not care what the value is</a:t>
            </a:r>
          </a:p>
          <a:p>
            <a:pPr marL="171450" indent="-171450">
              <a:buFontTx/>
              <a:buChar char="-"/>
            </a:pPr>
            <a:r>
              <a:rPr lang="en-US" sz="11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Data modeling reversed – instead of model to view, start w view. </a:t>
            </a:r>
          </a:p>
          <a:p>
            <a:pPr marL="171450" indent="-171450">
              <a:buFontTx/>
              <a:buChar char="-"/>
            </a:pPr>
            <a:r>
              <a:rPr lang="en-US" sz="11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Continuum – complexity of the query planner, </a:t>
            </a:r>
            <a:r>
              <a:rPr lang="en-US" sz="1100" u="none" kern="1200" baseline="0" dirty="0" err="1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vs</a:t>
            </a:r>
            <a:r>
              <a:rPr lang="en-US" sz="11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 scaling. YOU are the query planner.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Examples: </a:t>
            </a:r>
            <a:r>
              <a:rPr lang="en-US" dirty="0" err="1" smtClean="0"/>
              <a:t>MongoDB</a:t>
            </a:r>
            <a:r>
              <a:rPr lang="en-US" dirty="0" smtClean="0"/>
              <a:t>, </a:t>
            </a:r>
            <a:r>
              <a:rPr lang="en-US" dirty="0" err="1" smtClean="0"/>
              <a:t>CouchDB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instead of storing data in rows, these databases are designed for storing data tables as sections of columns of data, rather than as rows of data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Examples include: </a:t>
            </a:r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BigTable</a:t>
            </a:r>
            <a:r>
              <a:rPr lang="en-US" dirty="0" smtClean="0"/>
              <a:t> and </a:t>
            </a:r>
            <a:r>
              <a:rPr lang="en-US" dirty="0" err="1" smtClean="0"/>
              <a:t>HyperTable</a:t>
            </a:r>
            <a:r>
              <a:rPr lang="en-US" dirty="0" smtClean="0"/>
              <a:t>. (also Cassandra)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Based on </a:t>
            </a:r>
            <a:r>
              <a:rPr lang="en-US" dirty="0" smtClean="0">
                <a:hlinkClick r:id="rId3"/>
              </a:rPr>
              <a:t>graph theory</a:t>
            </a:r>
            <a:r>
              <a:rPr lang="en-US" dirty="0" smtClean="0"/>
              <a:t>, these databases are designed for data whose relations are well represented as a graph and has elements which are interconnected, with an undetermined number of relations between them.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Examples include: Neo4J and Polyglot.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Examples: </a:t>
            </a:r>
            <a:r>
              <a:rPr lang="en-US" dirty="0" err="1" smtClean="0"/>
              <a:t>InfluxDB</a:t>
            </a:r>
            <a:r>
              <a:rPr lang="en-US" dirty="0" smtClean="0"/>
              <a:t>, </a:t>
            </a:r>
            <a:r>
              <a:rPr lang="en-US" dirty="0" err="1" smtClean="0"/>
              <a:t>OpenTSDB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optimized for handling </a:t>
            </a:r>
            <a:r>
              <a:rPr lang="en-US" dirty="0" smtClean="0">
                <a:hlinkClick r:id="rId3" tooltip="Time series"/>
              </a:rPr>
              <a:t>time series data</a:t>
            </a:r>
            <a:r>
              <a:rPr lang="en-US" dirty="0" smtClean="0"/>
              <a:t>, arrays of numbers indexed by time (a </a:t>
            </a:r>
            <a:r>
              <a:rPr lang="en-US" dirty="0" err="1" smtClean="0"/>
              <a:t>datetime</a:t>
            </a:r>
            <a:r>
              <a:rPr lang="en-US" dirty="0" smtClean="0"/>
              <a:t> or a </a:t>
            </a:r>
            <a:r>
              <a:rPr lang="en-US" dirty="0" err="1" smtClean="0"/>
              <a:t>datetime</a:t>
            </a:r>
            <a:r>
              <a:rPr lang="en-US" dirty="0" smtClean="0"/>
              <a:t> range).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A125394-8652-2D4F-8E5A-CB769CCA30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32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Give it a key and value, it saves the value</a:t>
            </a:r>
          </a:p>
          <a:p>
            <a:pPr marL="171450" indent="-171450">
              <a:buFontTx/>
              <a:buChar char="-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Give it a key, it returns the value</a:t>
            </a:r>
          </a:p>
          <a:p>
            <a:pPr marL="171450" indent="-171450">
              <a:buFontTx/>
              <a:buChar char="-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Does not care what the value is</a:t>
            </a:r>
          </a:p>
          <a:p>
            <a:pPr marL="171450" indent="-171450">
              <a:buFontTx/>
              <a:buChar char="-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Data modeling reversed – instead of model to view, start w view. </a:t>
            </a:r>
          </a:p>
          <a:p>
            <a:pPr marL="171450" indent="-171450">
              <a:buFontTx/>
              <a:buChar char="-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Continuum – complexity of the query planner,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vs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 scaling. YOU are the </a:t>
            </a:r>
            <a:r>
              <a:rPr lang="en-US" sz="1200" u="none" kern="1200" baseline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query planner.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No SPOF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No node is special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One binary, </a:t>
            </a:r>
            <a:r>
              <a:rPr lang="en-US" sz="1200" u="none" kern="1200" baseline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single application</a:t>
            </a:r>
            <a:endParaRPr lang="en-US" sz="1200" u="none" kern="1200" baseline="0" dirty="0" smtClean="0">
              <a:solidFill>
                <a:schemeClr val="tx1"/>
              </a:solidFill>
              <a:latin typeface="Gill Sans" charset="0"/>
              <a:ea typeface="+mn-ea"/>
              <a:cs typeface="+mn-cs"/>
            </a:endParaRP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All nodes accept 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488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</a:t>
            </a:r>
            <a:r>
              <a:rPr lang="en-US" baseline="0" dirty="0" smtClean="0"/>
              <a:t> first 4 will take about ~35-40 minutes. We’ll then take an intermission to re-up on food and drink. Then the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heavy logic will be another 35 or so. </a:t>
            </a:r>
            <a:endParaRPr dirty="0"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through distribution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through replication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enabled by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Erlang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/OTP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masterless</a:t>
            </a:r>
            <a:endParaRPr lang="en-US" sz="1200" u="none" kern="1200" baseline="0" dirty="0" smtClean="0">
              <a:solidFill>
                <a:schemeClr val="tx1"/>
              </a:solidFill>
              <a:latin typeface="Gill Sans" charset="0"/>
              <a:ea typeface="+mn-ea"/>
              <a:cs typeface="+mn-cs"/>
            </a:endParaRP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Survives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	- Node failure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	- Network partition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	- Software failures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32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Any node can serve client requests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fallbacks are used when nodes are down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Always accepts reads and writes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	- Even in failure states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Low latency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- Per-request quorums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683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Easy to scale “Just Add</a:t>
            </a:r>
            <a:r>
              <a:rPr lang="en-US" baseline="0" dirty="0" smtClean="0"/>
              <a:t> a Machine”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Rolling restarts/upgrades – upgrade the OS or Riak with 0 downtime for the cluster as a whole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Lends itself well to config </a:t>
            </a:r>
            <a:r>
              <a:rPr lang="en-US" baseline="0" dirty="0" err="1" smtClean="0"/>
              <a:t>mgmt</a:t>
            </a:r>
            <a:r>
              <a:rPr lang="en-US" baseline="0" dirty="0" smtClean="0"/>
              <a:t> tools (</a:t>
            </a:r>
            <a:r>
              <a:rPr lang="en-US" baseline="0" dirty="0" err="1" smtClean="0"/>
              <a:t>Ansible</a:t>
            </a:r>
            <a:r>
              <a:rPr lang="en-US" baseline="0" dirty="0" smtClean="0"/>
              <a:t> / Puppet / Chef)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Monitoring/alerting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079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makes Riak unique</a:t>
            </a:r>
            <a:r>
              <a:rPr lang="en-US" baseline="0" dirty="0" smtClean="0"/>
              <a:t> is it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Handles massive data scale in production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Expands easily and scales for geographically disbursed locations reducing latency for end users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Highly available architecture enables any node to service read or write requests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Integration with Riak CS and Apache </a:t>
            </a:r>
            <a:r>
              <a:rPr lang="en-US" dirty="0" err="1" smtClean="0">
                <a:solidFill>
                  <a:schemeClr val="bg1"/>
                </a:solidFill>
                <a:latin typeface="Arial"/>
                <a:cs typeface="Arial"/>
              </a:rPr>
              <a:t>Solr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 provides multi-model support from a single platform</a:t>
            </a:r>
          </a:p>
          <a:p>
            <a:pPr marL="171450" indent="-171450">
              <a:buFont typeface="Arial"/>
              <a:buChar char="•"/>
            </a:pPr>
            <a:endParaRPr lang="en-US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1E0F5B0-CF5A-5143-952F-96921E43CF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40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 </a:t>
            </a:r>
            <a:r>
              <a:rPr lang="en-US" dirty="0" err="1" smtClean="0"/>
              <a:t>rearchitecting</a:t>
            </a:r>
            <a:r>
              <a:rPr lang="en-US" baseline="0" dirty="0" smtClean="0"/>
              <a:t> the database (shards, replica sets,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 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 Schema-less:</a:t>
            </a:r>
            <a:r>
              <a:rPr lang="en-US" baseline="0" dirty="0" smtClean="0"/>
              <a:t> no updates to table structures, which also means: no required migration of all the previous records that were stored.</a:t>
            </a:r>
            <a:endParaRPr dirty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Dealing with unstructured data.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Dealing with unstructured data.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Dealing with unstructured data.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-US" baseline="0" dirty="0" smtClean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-US" baseline="0" dirty="0" smtClean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Combined the axis, we have this nice table with four quadrants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Scheduled + Static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err="1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Eg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: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  - every 10 minutes, write the log to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Riak</a:t>
            </a:r>
            <a:endParaRPr lang="en-US" sz="1200" u="none" kern="1200" baseline="0" dirty="0" smtClean="0">
              <a:solidFill>
                <a:schemeClr val="tx1"/>
              </a:solidFill>
              <a:latin typeface="Gill Sans" charset="0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  - every night at 10pm, compile these reports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Predictable =&gt; easy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We can test and compute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We know what keys we want to read/write</a:t>
            </a:r>
          </a:p>
          <a:p>
            <a:pPr marL="0" indent="0">
              <a:buFontTx/>
              <a:buNone/>
            </a:pPr>
            <a:r>
              <a:rPr lang="en-US" dirty="0" smtClean="0"/>
              <a:t>OR</a:t>
            </a:r>
          </a:p>
          <a:p>
            <a:pPr marL="0" indent="0">
              <a:buFontTx/>
              <a:buNone/>
            </a:pPr>
            <a:r>
              <a:rPr lang="en-US" dirty="0" smtClean="0"/>
              <a:t>We know what data we want to extract (report)</a:t>
            </a:r>
          </a:p>
          <a:p>
            <a:pPr marL="0" indent="0">
              <a:buFontTx/>
              <a:buNone/>
            </a:pPr>
            <a:r>
              <a:rPr lang="en-US" dirty="0" smtClean="0"/>
              <a:t>OR</a:t>
            </a:r>
          </a:p>
          <a:p>
            <a:pPr marL="0" indent="0">
              <a:buFontTx/>
              <a:buNone/>
            </a:pPr>
            <a:r>
              <a:rPr lang="en-US" dirty="0" smtClean="0"/>
              <a:t>We know when to</a:t>
            </a:r>
            <a:r>
              <a:rPr lang="en-US" baseline="0" dirty="0" smtClean="0"/>
              <a:t> migrate our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u="none" kern="1200" baseline="0" dirty="0" err="1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Eg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: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  - web pages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  - cache data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No time to think, just fetch or 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High availability and fault tolerance: easy to scale out for traffic burst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The query is different depending on runtime input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err="1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Eg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: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  - special reports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  - some triggered analysis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  - working on unknown set of records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  - any text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These have unbounded APIs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In practice, 2i and search also have unpredictable resource contention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We don’t know</a:t>
            </a:r>
            <a:r>
              <a:rPr lang="en-US" baseline="0" dirty="0" smtClean="0"/>
              <a:t> exactly what request the user or client is going to generate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Dynamic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 smtClean="0"/>
              <a:t>Realtime</a:t>
            </a:r>
            <a:r>
              <a:rPr lang="en-US" baseline="0" dirty="0" smtClean="0"/>
              <a:t> analysis of data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Anything that internally has a query planner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SQL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Gremlin – graph interface</a:t>
            </a:r>
          </a:p>
          <a:p>
            <a:pPr marL="0" indent="0">
              <a:buFontTx/>
              <a:buNone/>
            </a:pPr>
            <a:r>
              <a:rPr lang="en-US" dirty="0" smtClean="0"/>
              <a:t>SAS?</a:t>
            </a:r>
          </a:p>
          <a:p>
            <a:pPr marL="0" indent="0">
              <a:buFontTx/>
              <a:buNone/>
            </a:pPr>
            <a:r>
              <a:rPr lang="en-US" dirty="0" smtClean="0"/>
              <a:t>Typically assisted by giving structure to the data – indices</a:t>
            </a:r>
            <a:r>
              <a:rPr lang="en-US" baseline="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What</a:t>
            </a:r>
            <a:r>
              <a:rPr lang="en-US" baseline="0" dirty="0" smtClean="0"/>
              <a:t> do we do when we have a 4</a:t>
            </a:r>
            <a:r>
              <a:rPr lang="en-US" baseline="30000" dirty="0" smtClean="0"/>
              <a:t>th</a:t>
            </a:r>
            <a:r>
              <a:rPr lang="en-US" baseline="0" dirty="0" smtClean="0"/>
              <a:t> quadrant use case?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will blow your mind.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972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First thing we look for is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precalc</a:t>
            </a:r>
            <a:endParaRPr lang="en-US" sz="1200" u="none" kern="1200" baseline="0" dirty="0" smtClean="0">
              <a:solidFill>
                <a:schemeClr val="tx1"/>
              </a:solidFill>
              <a:latin typeface="Gill Sans" charset="0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Industry isn’t used to this</a:t>
            </a:r>
          </a:p>
          <a:p>
            <a:pPr marL="0" indent="0">
              <a:buFontTx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Gill Sans" charset="0"/>
                <a:ea typeface="+mn-ea"/>
                <a:cs typeface="+mn-cs"/>
              </a:rPr>
              <a:t>Contrary to RDBMS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What if that doesn’t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Records – store one, get one</a:t>
            </a:r>
          </a:p>
          <a:p>
            <a:r>
              <a:rPr lang="en-US" dirty="0" smtClean="0"/>
              <a:t>Static</a:t>
            </a:r>
            <a:r>
              <a:rPr lang="en-US" baseline="0" dirty="0" smtClean="0"/>
              <a:t> / spontaneous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80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Records – store one, get one</a:t>
            </a:r>
          </a:p>
          <a:p>
            <a:r>
              <a:rPr lang="en-US" dirty="0" smtClean="0"/>
              <a:t>Static</a:t>
            </a:r>
            <a:r>
              <a:rPr lang="en-US" baseline="0" dirty="0" smtClean="0"/>
              <a:t> / spontaneous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80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Search!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80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sort of geo</a:t>
            </a:r>
            <a:r>
              <a:rPr lang="en-US" baseline="0" dirty="0" smtClean="0"/>
              <a:t> search</a:t>
            </a:r>
          </a:p>
          <a:p>
            <a:r>
              <a:rPr lang="en-US" baseline="0" dirty="0" smtClean="0"/>
              <a:t>Centroid analysis</a:t>
            </a:r>
          </a:p>
          <a:p>
            <a:r>
              <a:rPr lang="en-US" baseline="0" dirty="0" smtClean="0"/>
              <a:t>Create contract between cars and people</a:t>
            </a:r>
          </a:p>
          <a:p>
            <a:r>
              <a:rPr lang="en-US" baseline="0" dirty="0" smtClean="0"/>
              <a:t>Route analysis</a:t>
            </a:r>
          </a:p>
          <a:p>
            <a:r>
              <a:rPr lang="en-US" baseline="0" dirty="0" smtClean="0"/>
              <a:t>Time series data?</a:t>
            </a:r>
          </a:p>
        </p:txBody>
      </p:sp>
    </p:spTree>
    <p:extLst>
      <p:ext uri="{BB962C8B-B14F-4D97-AF65-F5344CB8AC3E}">
        <p14:creationId xmlns:p14="http://schemas.microsoft.com/office/powerpoint/2010/main" val="107268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ANIMATION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gologo</a:t>
            </a:r>
            <a:r>
              <a:rPr lang="en-US" baseline="0" dirty="0" smtClean="0"/>
              <a:t> jumps in to talk about community-driven development. </a:t>
            </a:r>
            <a:endParaRPr dirty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Profile. What do we know about our users? 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A.k.a.</a:t>
            </a:r>
            <a:r>
              <a:rPr lang="en-US" baseline="0" dirty="0" smtClean="0"/>
              <a:t> “Now everything in your house will need security updates that you will ignore”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commented Bryson Koehler, executive vice president and CIO, The Weather Company. </a:t>
            </a:r>
          </a:p>
          <a:p>
            <a:endParaRPr lang="en-US" dirty="0" smtClean="0"/>
          </a:p>
          <a:p>
            <a:r>
              <a:rPr lang="en-US" dirty="0" smtClean="0"/>
              <a:t>from: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basho.com</a:t>
            </a:r>
            <a:r>
              <a:rPr lang="en-US" baseline="0" dirty="0" smtClean="0"/>
              <a:t>/the-weather-company-deploys-basho-riak-for-next-generation-forecast-and-data-services-platform/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69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Flexibility: don't require a predefined schema (a.k.a. data model) that demands one way to manage data in columns and rows. This gets ever more difficult to change as the database grows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Scalability: runs on clusters. Traditional SQL</a:t>
            </a:r>
            <a:r>
              <a:rPr lang="en-US" baseline="0" dirty="0" smtClean="0"/>
              <a:t> architecture just not designed to scale like that.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2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6_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3">
            <a:alphaModFix amt="32000"/>
          </a:blip>
          <a:srcRect/>
          <a:stretch/>
        </p:blipFill>
        <p:spPr>
          <a:xfrm>
            <a:off x="351431" y="6289885"/>
            <a:ext cx="1112402" cy="369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54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indent="-279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87E13"/>
              </a:buClr>
              <a:buFont typeface="Arial"/>
              <a:buChar char="•"/>
              <a:defRPr/>
            </a:lvl1pPr>
            <a:lvl2pPr marL="800100" indent="-1905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257300" indent="-2159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573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1145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2794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1pPr>
            <a:lvl2pPr marL="800100" indent="-1905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257300" indent="-2159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573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1145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3"/>
          </p:nvPr>
        </p:nvSpPr>
        <p:spPr>
          <a:xfrm>
            <a:off x="457200" y="850900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560"/>
              </a:spcBef>
              <a:buClr>
                <a:srgbClr val="F87E13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buClr>
                <a:srgbClr val="F87E13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buClr>
                <a:srgbClr val="F87E13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F87E13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F87E13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 amt="32000"/>
          </a:blip>
          <a:srcRect/>
          <a:stretch/>
        </p:blipFill>
        <p:spPr>
          <a:xfrm>
            <a:off x="351431" y="6289885"/>
            <a:ext cx="1112402" cy="369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457200" marR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>
                <a:solidFill>
                  <a:schemeClr val="bg1"/>
                </a:solidFill>
                <a:latin typeface="Open Sans"/>
                <a:cs typeface="Open Sans"/>
              </a:defRPr>
            </a:lvl1pPr>
            <a:lvl2pPr marL="8001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87E13"/>
              </a:buClr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  <a:latin typeface="Open Sans"/>
                <a:cs typeface="Open Sans"/>
              </a:defRPr>
            </a:lvl2pPr>
            <a:lvl3pPr marL="1257300" indent="-342900">
              <a:buFont typeface="Arial"/>
              <a:buChar char="•"/>
              <a:defRPr sz="2000">
                <a:solidFill>
                  <a:schemeClr val="bg1"/>
                </a:solidFill>
                <a:latin typeface="Open Sans"/>
                <a:cs typeface="Open Sans"/>
              </a:defRPr>
            </a:lvl3pPr>
            <a:lvl4pPr marL="1657350" indent="-285750">
              <a:buFont typeface="Arial"/>
              <a:buChar char="•"/>
              <a:defRPr sz="1800">
                <a:solidFill>
                  <a:schemeClr val="bg1"/>
                </a:solidFill>
                <a:latin typeface="Open Sans"/>
                <a:cs typeface="Open Sans"/>
              </a:defRPr>
            </a:lvl4pPr>
            <a:lvl5pPr marL="2114550" indent="-285750">
              <a:buFont typeface="Arial"/>
              <a:buChar char="•"/>
              <a:defRPr sz="1800">
                <a:solidFill>
                  <a:schemeClr val="bg1"/>
                </a:solidFill>
                <a:latin typeface="Open Sans"/>
                <a:cs typeface="Open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4572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87E13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content can go here and will resize based on how much text is placed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marL="457200" indent="-457200">
              <a:buFont typeface="Arial"/>
              <a:buChar char="•"/>
              <a:defRPr sz="2800">
                <a:solidFill>
                  <a:schemeClr val="bg1"/>
                </a:solidFill>
                <a:latin typeface="Open Sans"/>
                <a:cs typeface="Open Sans"/>
              </a:defRPr>
            </a:lvl1pPr>
            <a:lvl2pPr marL="800100" indent="-342900">
              <a:buFont typeface="Arial"/>
              <a:buChar char="•"/>
              <a:defRPr sz="2400">
                <a:solidFill>
                  <a:schemeClr val="bg1"/>
                </a:solidFill>
                <a:latin typeface="Open Sans"/>
                <a:cs typeface="Open Sans"/>
              </a:defRPr>
            </a:lvl2pPr>
            <a:lvl3pPr marL="1257300" indent="-342900">
              <a:buFont typeface="Arial"/>
              <a:buChar char="•"/>
              <a:defRPr sz="2000">
                <a:solidFill>
                  <a:schemeClr val="bg1"/>
                </a:solidFill>
                <a:latin typeface="Open Sans"/>
                <a:cs typeface="Open Sans"/>
              </a:defRPr>
            </a:lvl3pPr>
            <a:lvl4pPr marL="1657350" indent="-285750">
              <a:buFont typeface="Arial"/>
              <a:buChar char="•"/>
              <a:defRPr sz="1800">
                <a:solidFill>
                  <a:schemeClr val="bg1"/>
                </a:solidFill>
                <a:latin typeface="Open Sans"/>
                <a:cs typeface="Open Sans"/>
              </a:defRPr>
            </a:lvl4pPr>
            <a:lvl5pPr marL="2114550" indent="-285750">
              <a:buFont typeface="Arial"/>
              <a:buChar char="•"/>
              <a:defRPr sz="1800">
                <a:solidFill>
                  <a:schemeClr val="bg1"/>
                </a:solidFill>
                <a:latin typeface="Open Sans"/>
                <a:cs typeface="Open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754062"/>
          </a:xfrm>
        </p:spPr>
        <p:txBody>
          <a:bodyPr anchor="t"/>
          <a:lstStyle>
            <a:lvl1pPr>
              <a:defRPr baseline="0">
                <a:solidFill>
                  <a:srgbClr val="70A1A7"/>
                </a:solidFill>
                <a:latin typeface="Montserrat-Bold"/>
                <a:cs typeface="Montserrat-Bold"/>
              </a:defRPr>
            </a:lvl1pPr>
          </a:lstStyle>
          <a:p>
            <a:r>
              <a:rPr lang="en-US" dirty="0" smtClean="0"/>
              <a:t>Place your header titles here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457200" y="850900"/>
            <a:ext cx="8229600" cy="5334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Open Sans Light"/>
                <a:cs typeface="Open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Place your subtitles here</a:t>
            </a:r>
            <a:endParaRPr lang="en-US" dirty="0"/>
          </a:p>
        </p:txBody>
      </p:sp>
      <p:pic>
        <p:nvPicPr>
          <p:cNvPr id="8" name="Picture 7" descr="basho_hor.png"/>
          <p:cNvPicPr>
            <a:picLocks noChangeAspect="1"/>
          </p:cNvPicPr>
          <p:nvPr userDrawn="1"/>
        </p:nvPicPr>
        <p:blipFill>
          <a:blip r:embed="rId3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431" y="6289886"/>
            <a:ext cx="1112402" cy="369138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DE54C165-50E6-3544-975F-E3C5BF6C35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5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7162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Blank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930" y="1449138"/>
            <a:ext cx="6172405" cy="285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ctrTitle"/>
          </p:nvPr>
        </p:nvSpPr>
        <p:spPr>
          <a:xfrm>
            <a:off x="685354" y="2130848"/>
            <a:ext cx="7773292" cy="1470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321457" marR="0" indent="-3957" algn="ctr" rtl="0">
              <a:spcBef>
                <a:spcPts val="0"/>
              </a:spcBef>
              <a:spcAft>
                <a:spcPts val="0"/>
              </a:spcAft>
              <a:defRPr/>
            </a:lvl6pPr>
            <a:lvl7pPr marL="642915" marR="0" indent="-7915" algn="ctr" rtl="0">
              <a:spcBef>
                <a:spcPts val="0"/>
              </a:spcBef>
              <a:spcAft>
                <a:spcPts val="0"/>
              </a:spcAft>
              <a:defRPr/>
            </a:lvl7pPr>
            <a:lvl8pPr marL="964372" marR="0" indent="-11872" algn="ctr" rtl="0">
              <a:spcBef>
                <a:spcPts val="0"/>
              </a:spcBef>
              <a:spcAft>
                <a:spcPts val="0"/>
              </a:spcAft>
              <a:defRPr/>
            </a:lvl8pPr>
            <a:lvl9pPr marL="1285829" marR="0" indent="-312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ubTitle" idx="1"/>
          </p:nvPr>
        </p:nvSpPr>
        <p:spPr>
          <a:xfrm>
            <a:off x="1371824" y="3886646"/>
            <a:ext cx="6400353" cy="1752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marL="321457" marR="0" indent="-395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marL="642915" marR="0" indent="-791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marL="964372" marR="0" indent="-1187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marL="1285829" marR="0" indent="-312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marL="1607287" marR="0" indent="-70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marL="1928744" marR="0" indent="-1104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marL="2250201" marR="0" indent="-230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marL="2571659" marR="0" indent="-625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364" y="5565448"/>
            <a:ext cx="1791535" cy="5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/>
          <p:nvPr/>
        </p:nvSpPr>
        <p:spPr>
          <a:xfrm>
            <a:off x="680154" y="6236148"/>
            <a:ext cx="3421946" cy="6155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ct val="25000"/>
              <a:buFont typeface="Open Sans"/>
              <a:buNone/>
            </a:pPr>
            <a:r>
              <a:rPr lang="en-US" sz="800" b="0" i="0" u="none" strike="noStrike" cap="none" baseline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This presentation includes information that is confidential and proprietary to Basho Technologies and should not be forwarded or distributed without Basho's prior written consent. © 2014. Basho Technologies, Inc.  All Rights Reserved.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800" b="0" i="0" u="none" strike="noStrike" cap="none" baseline="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892969" y="2089547"/>
            <a:ext cx="7358063" cy="26789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321457" algn="ctr" rtl="0">
              <a:spcBef>
                <a:spcPts val="0"/>
              </a:spcBef>
              <a:spcAft>
                <a:spcPts val="0"/>
              </a:spcAft>
              <a:defRPr/>
            </a:lvl6pPr>
            <a:lvl7pPr marL="642915" algn="ctr" rtl="0">
              <a:spcBef>
                <a:spcPts val="0"/>
              </a:spcBef>
              <a:spcAft>
                <a:spcPts val="0"/>
              </a:spcAft>
              <a:defRPr/>
            </a:lvl7pPr>
            <a:lvl8pPr marL="964372" algn="ctr" rtl="0">
              <a:spcBef>
                <a:spcPts val="0"/>
              </a:spcBef>
              <a:spcAft>
                <a:spcPts val="0"/>
              </a:spcAft>
              <a:defRPr/>
            </a:lvl8pPr>
            <a:lvl9pPr marL="1285829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647" y="1600646"/>
            <a:ext cx="8228706" cy="4525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41093" indent="-241093" algn="ctr" rtl="0">
              <a:spcBef>
                <a:spcPts val="0"/>
              </a:spcBef>
              <a:spcAft>
                <a:spcPts val="0"/>
              </a:spcAft>
              <a:defRPr/>
            </a:lvl1pPr>
            <a:lvl2pPr marL="522368" indent="-204868" algn="ctr" rtl="0">
              <a:spcBef>
                <a:spcPts val="0"/>
              </a:spcBef>
              <a:spcAft>
                <a:spcPts val="0"/>
              </a:spcAft>
              <a:defRPr/>
            </a:lvl2pPr>
            <a:lvl3pPr marL="803643" indent="-168643" algn="ctr" rtl="0">
              <a:spcBef>
                <a:spcPts val="0"/>
              </a:spcBef>
              <a:spcAft>
                <a:spcPts val="0"/>
              </a:spcAft>
              <a:defRPr/>
            </a:lvl3pPr>
            <a:lvl4pPr marL="1125101" indent="-172601" algn="ctr" rtl="0">
              <a:spcBef>
                <a:spcPts val="0"/>
              </a:spcBef>
              <a:spcAft>
                <a:spcPts val="0"/>
              </a:spcAft>
              <a:defRPr/>
            </a:lvl4pPr>
            <a:lvl5pPr marL="1446558" indent="-163858" algn="ctr" rtl="0">
              <a:spcBef>
                <a:spcPts val="0"/>
              </a:spcBef>
              <a:spcAft>
                <a:spcPts val="0"/>
              </a:spcAft>
              <a:defRPr/>
            </a:lvl5pPr>
            <a:lvl6pPr marL="321457" algn="ctr" rtl="0">
              <a:spcBef>
                <a:spcPts val="0"/>
              </a:spcBef>
              <a:spcAft>
                <a:spcPts val="0"/>
              </a:spcAft>
              <a:defRPr/>
            </a:lvl6pPr>
            <a:lvl7pPr marL="642915" algn="ctr" rtl="0">
              <a:spcBef>
                <a:spcPts val="0"/>
              </a:spcBef>
              <a:spcAft>
                <a:spcPts val="0"/>
              </a:spcAft>
              <a:defRPr/>
            </a:lvl7pPr>
            <a:lvl8pPr marL="964372" algn="ctr" rtl="0">
              <a:spcBef>
                <a:spcPts val="0"/>
              </a:spcBef>
              <a:spcAft>
                <a:spcPts val="0"/>
              </a:spcAft>
              <a:defRPr/>
            </a:lvl8pPr>
            <a:lvl9pPr marL="1285829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/>
            </a:lvl1pPr>
            <a:lvl2pPr marL="321457" indent="-3957" rtl="0">
              <a:spcBef>
                <a:spcPts val="0"/>
              </a:spcBef>
              <a:buFont typeface="Cabin"/>
              <a:buNone/>
              <a:defRPr/>
            </a:lvl2pPr>
            <a:lvl3pPr marL="642915" indent="-7915" rtl="0">
              <a:spcBef>
                <a:spcPts val="0"/>
              </a:spcBef>
              <a:buFont typeface="Cabin"/>
              <a:buNone/>
              <a:defRPr/>
            </a:lvl3pPr>
            <a:lvl4pPr marL="964372" indent="-11872" rtl="0">
              <a:spcBef>
                <a:spcPts val="0"/>
              </a:spcBef>
              <a:buFont typeface="Cabin"/>
              <a:buNone/>
              <a:defRPr/>
            </a:lvl4pPr>
            <a:lvl5pPr marL="1285829" indent="-3128" rtl="0">
              <a:spcBef>
                <a:spcPts val="0"/>
              </a:spcBef>
              <a:buFont typeface="Cabin"/>
              <a:buNone/>
              <a:defRPr/>
            </a:lvl5pPr>
            <a:lvl6pPr marL="1607287" indent="-7086" rtl="0">
              <a:spcBef>
                <a:spcPts val="0"/>
              </a:spcBef>
              <a:buFont typeface="Cabin"/>
              <a:buNone/>
              <a:defRPr/>
            </a:lvl6pPr>
            <a:lvl7pPr marL="1928744" indent="-11044" rtl="0">
              <a:spcBef>
                <a:spcPts val="0"/>
              </a:spcBef>
              <a:buFont typeface="Cabin"/>
              <a:buNone/>
              <a:defRPr/>
            </a:lvl7pPr>
            <a:lvl8pPr marL="2250201" indent="-2301" rtl="0">
              <a:spcBef>
                <a:spcPts val="0"/>
              </a:spcBef>
              <a:buFont typeface="Cabin"/>
              <a:buNone/>
              <a:defRPr/>
            </a:lvl8pPr>
            <a:lvl9pPr marL="2571659" indent="-6258" rtl="0">
              <a:spcBef>
                <a:spcPts val="0"/>
              </a:spcBef>
              <a:buFont typeface="Cabin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92969" y="2089547"/>
            <a:ext cx="7358063" cy="26789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321457" algn="ctr" rtl="0">
              <a:spcBef>
                <a:spcPts val="0"/>
              </a:spcBef>
              <a:spcAft>
                <a:spcPts val="0"/>
              </a:spcAft>
              <a:defRPr/>
            </a:lvl6pPr>
            <a:lvl7pPr marL="642915" algn="ctr" rtl="0">
              <a:spcBef>
                <a:spcPts val="0"/>
              </a:spcBef>
              <a:spcAft>
                <a:spcPts val="0"/>
              </a:spcAft>
              <a:defRPr/>
            </a:lvl7pPr>
            <a:lvl8pPr marL="964372" algn="ctr" rtl="0">
              <a:spcBef>
                <a:spcPts val="0"/>
              </a:spcBef>
              <a:spcAft>
                <a:spcPts val="0"/>
              </a:spcAft>
              <a:defRPr/>
            </a:lvl8pPr>
            <a:lvl9pPr marL="1285829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647" y="1600646"/>
            <a:ext cx="4060775" cy="4525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2"/>
          </p:nvPr>
        </p:nvSpPr>
        <p:spPr>
          <a:xfrm>
            <a:off x="4625578" y="1600646"/>
            <a:ext cx="4060775" cy="4525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57647" y="274587"/>
            <a:ext cx="8228706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/>
            </a:lvl1pPr>
            <a:lvl2pPr marL="321457" indent="-3957" rtl="0">
              <a:spcBef>
                <a:spcPts val="0"/>
              </a:spcBef>
              <a:buFont typeface="Cabin"/>
              <a:buNone/>
              <a:defRPr/>
            </a:lvl2pPr>
            <a:lvl3pPr marL="642915" indent="-7915" rtl="0">
              <a:spcBef>
                <a:spcPts val="0"/>
              </a:spcBef>
              <a:buFont typeface="Cabin"/>
              <a:buNone/>
              <a:defRPr/>
            </a:lvl3pPr>
            <a:lvl4pPr marL="964372" indent="-11872" rtl="0">
              <a:spcBef>
                <a:spcPts val="0"/>
              </a:spcBef>
              <a:buFont typeface="Cabin"/>
              <a:buNone/>
              <a:defRPr/>
            </a:lvl4pPr>
            <a:lvl5pPr marL="1285829" indent="-3128" rtl="0">
              <a:spcBef>
                <a:spcPts val="0"/>
              </a:spcBef>
              <a:buFont typeface="Cabin"/>
              <a:buNone/>
              <a:defRPr/>
            </a:lvl5pPr>
            <a:lvl6pPr marL="1607287" indent="-7086" rtl="0">
              <a:spcBef>
                <a:spcPts val="0"/>
              </a:spcBef>
              <a:buFont typeface="Cabin"/>
              <a:buNone/>
              <a:defRPr/>
            </a:lvl6pPr>
            <a:lvl7pPr marL="1928744" indent="-11044" rtl="0">
              <a:spcBef>
                <a:spcPts val="0"/>
              </a:spcBef>
              <a:buFont typeface="Cabin"/>
              <a:buNone/>
              <a:defRPr/>
            </a:lvl7pPr>
            <a:lvl8pPr marL="2250201" indent="-2301" rtl="0">
              <a:spcBef>
                <a:spcPts val="0"/>
              </a:spcBef>
              <a:buFont typeface="Cabin"/>
              <a:buNone/>
              <a:defRPr/>
            </a:lvl8pPr>
            <a:lvl9pPr marL="2571659" indent="-6258" rtl="0">
              <a:spcBef>
                <a:spcPts val="0"/>
              </a:spcBef>
              <a:buFont typeface="Cabin"/>
              <a:buNone/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457647" y="2174378"/>
            <a:ext cx="4039568" cy="39513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3"/>
          </p:nvPr>
        </p:nvSpPr>
        <p:spPr>
          <a:xfrm>
            <a:off x="4644555" y="1534791"/>
            <a:ext cx="4041798" cy="6395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/>
            </a:lvl1pPr>
            <a:lvl2pPr marL="321457" indent="-3957" rtl="0">
              <a:spcBef>
                <a:spcPts val="0"/>
              </a:spcBef>
              <a:buFont typeface="Cabin"/>
              <a:buNone/>
              <a:defRPr/>
            </a:lvl2pPr>
            <a:lvl3pPr marL="642915" indent="-7915" rtl="0">
              <a:spcBef>
                <a:spcPts val="0"/>
              </a:spcBef>
              <a:buFont typeface="Cabin"/>
              <a:buNone/>
              <a:defRPr/>
            </a:lvl3pPr>
            <a:lvl4pPr marL="964372" indent="-11872" rtl="0">
              <a:spcBef>
                <a:spcPts val="0"/>
              </a:spcBef>
              <a:buFont typeface="Cabin"/>
              <a:buNone/>
              <a:defRPr/>
            </a:lvl4pPr>
            <a:lvl5pPr marL="1285829" indent="-3128" rtl="0">
              <a:spcBef>
                <a:spcPts val="0"/>
              </a:spcBef>
              <a:buFont typeface="Cabin"/>
              <a:buNone/>
              <a:defRPr/>
            </a:lvl5pPr>
            <a:lvl6pPr marL="1607287" indent="-7086" rtl="0">
              <a:spcBef>
                <a:spcPts val="0"/>
              </a:spcBef>
              <a:buFont typeface="Cabin"/>
              <a:buNone/>
              <a:defRPr/>
            </a:lvl6pPr>
            <a:lvl7pPr marL="1928744" indent="-11044" rtl="0">
              <a:spcBef>
                <a:spcPts val="0"/>
              </a:spcBef>
              <a:buFont typeface="Cabin"/>
              <a:buNone/>
              <a:defRPr/>
            </a:lvl7pPr>
            <a:lvl8pPr marL="2250201" indent="-2301" rtl="0">
              <a:spcBef>
                <a:spcPts val="0"/>
              </a:spcBef>
              <a:buFont typeface="Cabin"/>
              <a:buNone/>
              <a:defRPr/>
            </a:lvl8pPr>
            <a:lvl9pPr marL="2571659" indent="-6258" rtl="0">
              <a:spcBef>
                <a:spcPts val="0"/>
              </a:spcBef>
              <a:buFont typeface="Cabin"/>
              <a:buNone/>
              <a:defRPr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4"/>
          </p:nvPr>
        </p:nvSpPr>
        <p:spPr>
          <a:xfrm>
            <a:off x="4644555" y="2174378"/>
            <a:ext cx="4041798" cy="39513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892969" y="2089547"/>
            <a:ext cx="7358063" cy="26789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321457" algn="ctr" rtl="0">
              <a:spcBef>
                <a:spcPts val="0"/>
              </a:spcBef>
              <a:spcAft>
                <a:spcPts val="0"/>
              </a:spcAft>
              <a:defRPr/>
            </a:lvl6pPr>
            <a:lvl7pPr marL="642915" algn="ctr" rtl="0">
              <a:spcBef>
                <a:spcPts val="0"/>
              </a:spcBef>
              <a:spcAft>
                <a:spcPts val="0"/>
              </a:spcAft>
              <a:defRPr/>
            </a:lvl7pPr>
            <a:lvl8pPr marL="964372" algn="ctr" rtl="0">
              <a:spcBef>
                <a:spcPts val="0"/>
              </a:spcBef>
              <a:spcAft>
                <a:spcPts val="0"/>
              </a:spcAft>
              <a:defRPr/>
            </a:lvl8pPr>
            <a:lvl9pPr marL="1285829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457647" y="273472"/>
            <a:ext cx="3008188" cy="11619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3575223" y="273471"/>
            <a:ext cx="5111129" cy="58522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2"/>
          </p:nvPr>
        </p:nvSpPr>
        <p:spPr>
          <a:xfrm>
            <a:off x="457647" y="1435448"/>
            <a:ext cx="3008188" cy="4690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/>
            </a:lvl1pPr>
            <a:lvl2pPr marL="321457" indent="-3957" rtl="0">
              <a:spcBef>
                <a:spcPts val="0"/>
              </a:spcBef>
              <a:buFont typeface="Cabin"/>
              <a:buNone/>
              <a:defRPr/>
            </a:lvl2pPr>
            <a:lvl3pPr marL="642915" indent="-7915" rtl="0">
              <a:spcBef>
                <a:spcPts val="0"/>
              </a:spcBef>
              <a:buFont typeface="Cabin"/>
              <a:buNone/>
              <a:defRPr/>
            </a:lvl3pPr>
            <a:lvl4pPr marL="964372" indent="-11872" rtl="0">
              <a:spcBef>
                <a:spcPts val="0"/>
              </a:spcBef>
              <a:buFont typeface="Cabin"/>
              <a:buNone/>
              <a:defRPr/>
            </a:lvl4pPr>
            <a:lvl5pPr marL="1285829" indent="-3128" rtl="0">
              <a:spcBef>
                <a:spcPts val="0"/>
              </a:spcBef>
              <a:buFont typeface="Cabin"/>
              <a:buNone/>
              <a:defRPr/>
            </a:lvl5pPr>
            <a:lvl6pPr marL="1607287" indent="-7086" rtl="0">
              <a:spcBef>
                <a:spcPts val="0"/>
              </a:spcBef>
              <a:buFont typeface="Cabin"/>
              <a:buNone/>
              <a:defRPr/>
            </a:lvl6pPr>
            <a:lvl7pPr marL="1928744" indent="-11044" rtl="0">
              <a:spcBef>
                <a:spcPts val="0"/>
              </a:spcBef>
              <a:buFont typeface="Cabin"/>
              <a:buNone/>
              <a:defRPr/>
            </a:lvl7pPr>
            <a:lvl8pPr marL="2250201" indent="-2301" rtl="0">
              <a:spcBef>
                <a:spcPts val="0"/>
              </a:spcBef>
              <a:buFont typeface="Cabin"/>
              <a:buNone/>
              <a:defRPr/>
            </a:lvl8pPr>
            <a:lvl9pPr marL="2571659" indent="-6258" rtl="0">
              <a:spcBef>
                <a:spcPts val="0"/>
              </a:spcBef>
              <a:buFont typeface="Cabin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1792634" y="4800823"/>
            <a:ext cx="5486177" cy="5670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pic" idx="2"/>
          </p:nvPr>
        </p:nvSpPr>
        <p:spPr>
          <a:xfrm>
            <a:off x="1792634" y="612800"/>
            <a:ext cx="5486177" cy="4114354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1792634" y="5367858"/>
            <a:ext cx="5486177" cy="8047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/>
            </a:lvl1pPr>
            <a:lvl2pPr marL="321457" indent="-3957" rtl="0">
              <a:spcBef>
                <a:spcPts val="0"/>
              </a:spcBef>
              <a:buFont typeface="Cabin"/>
              <a:buNone/>
              <a:defRPr/>
            </a:lvl2pPr>
            <a:lvl3pPr marL="642915" indent="-7915" rtl="0">
              <a:spcBef>
                <a:spcPts val="0"/>
              </a:spcBef>
              <a:buFont typeface="Cabin"/>
              <a:buNone/>
              <a:defRPr/>
            </a:lvl3pPr>
            <a:lvl4pPr marL="964372" indent="-11872" rtl="0">
              <a:spcBef>
                <a:spcPts val="0"/>
              </a:spcBef>
              <a:buFont typeface="Cabin"/>
              <a:buNone/>
              <a:defRPr/>
            </a:lvl4pPr>
            <a:lvl5pPr marL="1285829" indent="-3128" rtl="0">
              <a:spcBef>
                <a:spcPts val="0"/>
              </a:spcBef>
              <a:buFont typeface="Cabin"/>
              <a:buNone/>
              <a:defRPr/>
            </a:lvl5pPr>
            <a:lvl6pPr marL="1607287" indent="-7086" rtl="0">
              <a:spcBef>
                <a:spcPts val="0"/>
              </a:spcBef>
              <a:buFont typeface="Cabin"/>
              <a:buNone/>
              <a:defRPr/>
            </a:lvl6pPr>
            <a:lvl7pPr marL="1928744" indent="-11044" rtl="0">
              <a:spcBef>
                <a:spcPts val="0"/>
              </a:spcBef>
              <a:buFont typeface="Cabin"/>
              <a:buNone/>
              <a:defRPr/>
            </a:lvl7pPr>
            <a:lvl8pPr marL="2250201" indent="-2301" rtl="0">
              <a:spcBef>
                <a:spcPts val="0"/>
              </a:spcBef>
              <a:buFont typeface="Cabin"/>
              <a:buNone/>
              <a:defRPr/>
            </a:lvl8pPr>
            <a:lvl9pPr marL="2571659" indent="-6258" rtl="0">
              <a:spcBef>
                <a:spcPts val="0"/>
              </a:spcBef>
              <a:buFont typeface="Cabin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892969" y="2089547"/>
            <a:ext cx="7358063" cy="26789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321457" algn="ctr" rtl="0">
              <a:spcBef>
                <a:spcPts val="0"/>
              </a:spcBef>
              <a:spcAft>
                <a:spcPts val="0"/>
              </a:spcAft>
              <a:defRPr/>
            </a:lvl6pPr>
            <a:lvl7pPr marL="642915" algn="ctr" rtl="0">
              <a:spcBef>
                <a:spcPts val="0"/>
              </a:spcBef>
              <a:spcAft>
                <a:spcPts val="0"/>
              </a:spcAft>
              <a:defRPr/>
            </a:lvl7pPr>
            <a:lvl8pPr marL="964372" algn="ctr" rtl="0">
              <a:spcBef>
                <a:spcPts val="0"/>
              </a:spcBef>
              <a:spcAft>
                <a:spcPts val="0"/>
              </a:spcAft>
              <a:defRPr/>
            </a:lvl8pPr>
            <a:lvl9pPr marL="1285829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 rot="5400000">
            <a:off x="2309440" y="-251146"/>
            <a:ext cx="4525119" cy="82287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41093" indent="-241093" algn="ctr" rtl="0">
              <a:spcBef>
                <a:spcPts val="0"/>
              </a:spcBef>
              <a:spcAft>
                <a:spcPts val="0"/>
              </a:spcAft>
              <a:defRPr/>
            </a:lvl1pPr>
            <a:lvl2pPr marL="522368" indent="-204868" algn="ctr" rtl="0">
              <a:spcBef>
                <a:spcPts val="0"/>
              </a:spcBef>
              <a:spcAft>
                <a:spcPts val="0"/>
              </a:spcAft>
              <a:defRPr/>
            </a:lvl2pPr>
            <a:lvl3pPr marL="803643" indent="-168643" algn="ctr" rtl="0">
              <a:spcBef>
                <a:spcPts val="0"/>
              </a:spcBef>
              <a:spcAft>
                <a:spcPts val="0"/>
              </a:spcAft>
              <a:defRPr/>
            </a:lvl3pPr>
            <a:lvl4pPr marL="1125101" indent="-172601" algn="ctr" rtl="0">
              <a:spcBef>
                <a:spcPts val="0"/>
              </a:spcBef>
              <a:spcAft>
                <a:spcPts val="0"/>
              </a:spcAft>
              <a:defRPr/>
            </a:lvl4pPr>
            <a:lvl5pPr marL="1446558" indent="-163858" algn="ctr" rtl="0">
              <a:spcBef>
                <a:spcPts val="0"/>
              </a:spcBef>
              <a:spcAft>
                <a:spcPts val="0"/>
              </a:spcAft>
              <a:defRPr/>
            </a:lvl5pPr>
            <a:lvl6pPr marL="321457" algn="ctr" rtl="0">
              <a:spcBef>
                <a:spcPts val="0"/>
              </a:spcBef>
              <a:spcAft>
                <a:spcPts val="0"/>
              </a:spcAft>
              <a:defRPr/>
            </a:lvl6pPr>
            <a:lvl7pPr marL="642915" algn="ctr" rtl="0">
              <a:spcBef>
                <a:spcPts val="0"/>
              </a:spcBef>
              <a:spcAft>
                <a:spcPts val="0"/>
              </a:spcAft>
              <a:defRPr/>
            </a:lvl7pPr>
            <a:lvl8pPr marL="964372" algn="ctr" rtl="0">
              <a:spcBef>
                <a:spcPts val="0"/>
              </a:spcBef>
              <a:spcAft>
                <a:spcPts val="0"/>
              </a:spcAft>
              <a:defRPr/>
            </a:lvl8pPr>
            <a:lvl9pPr marL="1285829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 rot="5400000">
            <a:off x="5395205" y="2834618"/>
            <a:ext cx="4525119" cy="205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321457" algn="ctr" rtl="0">
              <a:spcBef>
                <a:spcPts val="0"/>
              </a:spcBef>
              <a:spcAft>
                <a:spcPts val="0"/>
              </a:spcAft>
              <a:defRPr/>
            </a:lvl6pPr>
            <a:lvl7pPr marL="642915" algn="ctr" rtl="0">
              <a:spcBef>
                <a:spcPts val="0"/>
              </a:spcBef>
              <a:spcAft>
                <a:spcPts val="0"/>
              </a:spcAft>
              <a:defRPr/>
            </a:lvl7pPr>
            <a:lvl8pPr marL="964372" algn="ctr" rtl="0">
              <a:spcBef>
                <a:spcPts val="0"/>
              </a:spcBef>
              <a:spcAft>
                <a:spcPts val="0"/>
              </a:spcAft>
              <a:defRPr/>
            </a:lvl8pPr>
            <a:lvl9pPr marL="1285829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 rot="5400000">
            <a:off x="1227274" y="831019"/>
            <a:ext cx="4525119" cy="6064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41093" indent="-241093" algn="ctr" rtl="0">
              <a:spcBef>
                <a:spcPts val="0"/>
              </a:spcBef>
              <a:spcAft>
                <a:spcPts val="0"/>
              </a:spcAft>
              <a:defRPr/>
            </a:lvl1pPr>
            <a:lvl2pPr marL="522368" indent="-204868" algn="ctr" rtl="0">
              <a:spcBef>
                <a:spcPts val="0"/>
              </a:spcBef>
              <a:spcAft>
                <a:spcPts val="0"/>
              </a:spcAft>
              <a:defRPr/>
            </a:lvl2pPr>
            <a:lvl3pPr marL="803643" indent="-168643" algn="ctr" rtl="0">
              <a:spcBef>
                <a:spcPts val="0"/>
              </a:spcBef>
              <a:spcAft>
                <a:spcPts val="0"/>
              </a:spcAft>
              <a:defRPr/>
            </a:lvl3pPr>
            <a:lvl4pPr marL="1125101" indent="-172601" algn="ctr" rtl="0">
              <a:spcBef>
                <a:spcPts val="0"/>
              </a:spcBef>
              <a:spcAft>
                <a:spcPts val="0"/>
              </a:spcAft>
              <a:defRPr/>
            </a:lvl4pPr>
            <a:lvl5pPr marL="1446558" indent="-163858" algn="ctr" rtl="0">
              <a:spcBef>
                <a:spcPts val="0"/>
              </a:spcBef>
              <a:spcAft>
                <a:spcPts val="0"/>
              </a:spcAft>
              <a:defRPr/>
            </a:lvl5pPr>
            <a:lvl6pPr marL="321457" algn="ctr" rtl="0">
              <a:spcBef>
                <a:spcPts val="0"/>
              </a:spcBef>
              <a:spcAft>
                <a:spcPts val="0"/>
              </a:spcAft>
              <a:defRPr/>
            </a:lvl6pPr>
            <a:lvl7pPr marL="642915" algn="ctr" rtl="0">
              <a:spcBef>
                <a:spcPts val="0"/>
              </a:spcBef>
              <a:spcAft>
                <a:spcPts val="0"/>
              </a:spcAft>
              <a:defRPr/>
            </a:lvl7pPr>
            <a:lvl8pPr marL="964372" algn="ctr" rtl="0">
              <a:spcBef>
                <a:spcPts val="0"/>
              </a:spcBef>
              <a:spcAft>
                <a:spcPts val="0"/>
              </a:spcAft>
              <a:defRPr/>
            </a:lvl8pPr>
            <a:lvl9pPr marL="1285829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22"/>
          <p:cNvPicPr preferRelativeResize="0"/>
          <p:nvPr/>
        </p:nvPicPr>
        <p:blipFill rotWithShape="1">
          <a:blip r:embed="rId3">
            <a:alphaModFix amt="32000"/>
          </a:blip>
          <a:srcRect/>
          <a:stretch/>
        </p:blipFill>
        <p:spPr>
          <a:xfrm>
            <a:off x="351431" y="6289885"/>
            <a:ext cx="1112402" cy="36913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hape 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249363"/>
            <a:ext cx="8229600" cy="48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indent="-279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87E13"/>
              </a:buClr>
              <a:buFont typeface="Arial"/>
              <a:buChar char="•"/>
              <a:defRPr/>
            </a:lvl1pPr>
            <a:lvl2pPr marL="800100" indent="-1905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257300" indent="-2159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573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1145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54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35" name="Shape 35"/>
          <p:cNvPicPr preferRelativeResize="0"/>
          <p:nvPr/>
        </p:nvPicPr>
        <p:blipFill rotWithShape="1">
          <a:blip r:embed="rId3">
            <a:alphaModFix amt="32000"/>
          </a:blip>
          <a:srcRect/>
          <a:stretch/>
        </p:blipFill>
        <p:spPr>
          <a:xfrm>
            <a:off x="351431" y="6289885"/>
            <a:ext cx="1112402" cy="36913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indent="-279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87E13"/>
              </a:buClr>
              <a:buFont typeface="Arial"/>
              <a:buChar char="•"/>
              <a:defRPr/>
            </a:lvl1pPr>
            <a:lvl2pPr marL="800100" indent="-1905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257300" indent="-2159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573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1145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2794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1pPr>
            <a:lvl2pPr marL="800100" indent="-1905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257300" indent="-2159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573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1145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54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3"/>
          </p:nvPr>
        </p:nvSpPr>
        <p:spPr>
          <a:xfrm>
            <a:off x="457200" y="850900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560"/>
              </a:spcBef>
              <a:buClr>
                <a:srgbClr val="F87E13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buClr>
                <a:srgbClr val="F87E13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buClr>
                <a:srgbClr val="F87E13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F87E13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F87E13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70" name="Shape 70"/>
          <p:cNvPicPr preferRelativeResize="0"/>
          <p:nvPr/>
        </p:nvPicPr>
        <p:blipFill rotWithShape="1">
          <a:blip r:embed="rId3">
            <a:alphaModFix amt="32000"/>
          </a:blip>
          <a:srcRect/>
          <a:stretch/>
        </p:blipFill>
        <p:spPr>
          <a:xfrm>
            <a:off x="351431" y="6289885"/>
            <a:ext cx="1112402" cy="3691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257300"/>
            <a:ext cx="4038599" cy="4868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indent="-279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87E13"/>
              </a:buClr>
              <a:buFont typeface="Arial"/>
              <a:buChar char="•"/>
              <a:defRPr/>
            </a:lvl1pPr>
            <a:lvl2pPr marL="800100" marR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87E13"/>
              </a:buClr>
              <a:buFont typeface="Arial"/>
              <a:buChar char="•"/>
              <a:defRPr/>
            </a:lvl2pPr>
            <a:lvl3pPr marL="1257300" indent="-2159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573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1145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4648200" y="1257300"/>
            <a:ext cx="4038599" cy="4868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2794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1pPr>
            <a:lvl2pPr marL="800100" indent="-1905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257300" indent="-2159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573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1145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54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 amt="32000"/>
          </a:blip>
          <a:srcRect/>
          <a:stretch/>
        </p:blipFill>
        <p:spPr>
          <a:xfrm>
            <a:off x="351431" y="6289885"/>
            <a:ext cx="1112402" cy="36913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457200" y="1257300"/>
            <a:ext cx="8229600" cy="4868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indent="-279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87E13"/>
              </a:buClr>
              <a:buFont typeface="Arial"/>
              <a:buChar char="•"/>
              <a:defRPr/>
            </a:lvl1pPr>
            <a:lvl2pPr marL="800100" indent="-1905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257300" indent="-2159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573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1145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54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 amt="32000"/>
          </a:blip>
          <a:srcRect/>
          <a:stretch/>
        </p:blipFill>
        <p:spPr>
          <a:xfrm>
            <a:off x="351431" y="6289885"/>
            <a:ext cx="1112402" cy="3691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indent="-279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87E13"/>
              </a:buClr>
              <a:buFont typeface="Arial"/>
              <a:buChar char="•"/>
              <a:defRPr/>
            </a:lvl1pPr>
            <a:lvl2pPr marL="800100" indent="-1905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257300" indent="-2159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573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1145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54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ubTitle" idx="2"/>
          </p:nvPr>
        </p:nvSpPr>
        <p:spPr>
          <a:xfrm>
            <a:off x="457200" y="850900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560"/>
              </a:spcBef>
              <a:buClr>
                <a:srgbClr val="F87E13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buClr>
                <a:srgbClr val="F87E13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buClr>
                <a:srgbClr val="F87E13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F87E13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F87E13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0A0A0"/>
              </a:buClr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 amt="32000"/>
          </a:blip>
          <a:srcRect/>
          <a:stretch/>
        </p:blipFill>
        <p:spPr>
          <a:xfrm>
            <a:off x="351431" y="6289885"/>
            <a:ext cx="1112402" cy="36913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54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57200" y="1249363"/>
            <a:ext cx="4038599" cy="48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indent="-279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87E13"/>
              </a:buClr>
              <a:buFont typeface="Arial"/>
              <a:buChar char="•"/>
              <a:defRPr/>
            </a:lvl1pPr>
            <a:lvl2pPr marL="800100" indent="-1905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257300" indent="-2159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573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1145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4648200" y="1249363"/>
            <a:ext cx="4038599" cy="4876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2794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1pPr>
            <a:lvl2pPr marL="800100" indent="-1905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257300" indent="-21590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573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114550" indent="-171450" rtl="0">
              <a:spcBef>
                <a:spcPts val="0"/>
              </a:spcBef>
              <a:buClr>
                <a:schemeClr val="l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 amt="32000"/>
          </a:blip>
          <a:srcRect/>
          <a:stretch/>
        </p:blipFill>
        <p:spPr>
          <a:xfrm>
            <a:off x="351431" y="6289885"/>
            <a:ext cx="1112402" cy="36913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Montserrat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indent="-254000" algn="l" rtl="0">
              <a:spcBef>
                <a:spcPts val="640"/>
              </a:spcBef>
              <a:buClr>
                <a:srgbClr val="F87E13"/>
              </a:buClr>
              <a:buFont typeface="Arial"/>
              <a:buChar char="•"/>
              <a:defRPr/>
            </a:lvl1pPr>
            <a:lvl2pPr marL="914400" marR="0" indent="-279400" algn="l" rtl="0">
              <a:spcBef>
                <a:spcPts val="560"/>
              </a:spcBef>
              <a:buClr>
                <a:srgbClr val="F87E13"/>
              </a:buClr>
              <a:buFont typeface="Arial"/>
              <a:buChar char="•"/>
              <a:defRPr/>
            </a:lvl2pPr>
            <a:lvl3pPr marL="1257300" marR="0" indent="-190500" algn="l" rtl="0">
              <a:spcBef>
                <a:spcPts val="480"/>
              </a:spcBef>
              <a:buClr>
                <a:srgbClr val="F87E13"/>
              </a:buClr>
              <a:buFont typeface="Arial"/>
              <a:buChar char="•"/>
              <a:defRPr/>
            </a:lvl3pPr>
            <a:lvl4pPr marL="1714500" marR="0" indent="-215900" algn="l" rtl="0">
              <a:spcBef>
                <a:spcPts val="400"/>
              </a:spcBef>
              <a:buClr>
                <a:srgbClr val="F87E13"/>
              </a:buClr>
              <a:buFont typeface="Arial"/>
              <a:buChar char="•"/>
              <a:defRPr/>
            </a:lvl4pPr>
            <a:lvl5pPr marL="2171700" marR="0" indent="-215900" algn="l" rtl="0">
              <a:spcBef>
                <a:spcPts val="400"/>
              </a:spcBef>
              <a:buClr>
                <a:srgbClr val="F87E13"/>
              </a:buClr>
              <a:buFont typeface="Arial"/>
              <a:buChar char="•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60" r:id="rId6"/>
    <p:sldLayoutId id="2147483663" r:id="rId7"/>
    <p:sldLayoutId id="2147483664" r:id="rId8"/>
    <p:sldLayoutId id="2147483665" r:id="rId9"/>
    <p:sldLayoutId id="2147483666" r:id="rId10"/>
    <p:sldLayoutId id="2147483687" r:id="rId11"/>
    <p:sldLayoutId id="2147483688" r:id="rId1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892969" y="2089547"/>
            <a:ext cx="7358063" cy="26789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321457" marR="0" indent="-3957" algn="ctr" rtl="0">
              <a:spcBef>
                <a:spcPts val="0"/>
              </a:spcBef>
              <a:spcAft>
                <a:spcPts val="0"/>
              </a:spcAft>
              <a:defRPr/>
            </a:lvl6pPr>
            <a:lvl7pPr marL="642915" marR="0" indent="-7915" algn="ctr" rtl="0">
              <a:spcBef>
                <a:spcPts val="0"/>
              </a:spcBef>
              <a:spcAft>
                <a:spcPts val="0"/>
              </a:spcAft>
              <a:defRPr/>
            </a:lvl7pPr>
            <a:lvl8pPr marL="964372" marR="0" indent="-11872" algn="ctr" rtl="0">
              <a:spcBef>
                <a:spcPts val="0"/>
              </a:spcBef>
              <a:spcAft>
                <a:spcPts val="0"/>
              </a:spcAft>
              <a:defRPr/>
            </a:lvl8pPr>
            <a:lvl9pPr marL="1285829" marR="0" indent="-312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://127.0.0.1:8098/buckets/capitals/keys/usa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134052" y="4398099"/>
            <a:ext cx="8432799" cy="9068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-US" sz="24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3/5</a:t>
            </a:r>
            <a:r>
              <a:rPr lang="en-US" sz="2400" b="1" i="0" u="none" strike="noStrike" cap="none" baseline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/15</a:t>
            </a: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-US" sz="24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Dmitri</a:t>
            </a:r>
            <a:endParaRPr lang="en-US" sz="2400" b="1" i="0" u="none" strike="noStrike" cap="none" baseline="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6" name="Shape 196"/>
          <p:cNvGrpSpPr/>
          <p:nvPr/>
        </p:nvGrpSpPr>
        <p:grpSpPr>
          <a:xfrm>
            <a:off x="134052" y="482600"/>
            <a:ext cx="6602188" cy="2792061"/>
            <a:chOff x="616652" y="1193800"/>
            <a:chExt cx="6602188" cy="2792061"/>
          </a:xfrm>
        </p:grpSpPr>
        <p:pic>
          <p:nvPicPr>
            <p:cNvPr id="197" name="Shape 19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652" y="1193800"/>
              <a:ext cx="6602188" cy="27920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Shape 198"/>
            <p:cNvSpPr txBox="1"/>
            <p:nvPr/>
          </p:nvSpPr>
          <p:spPr>
            <a:xfrm rot="20828687">
              <a:off x="1226880" y="1825850"/>
              <a:ext cx="3960200" cy="84638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3600" b="1" i="0" u="none" strike="noStrike" cap="none" baseline="0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CODING WITH</a:t>
              </a:r>
              <a:endParaRPr lang="en-US" sz="3600" b="1" i="0" u="none" strike="noStrike" cap="none" baseline="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9" name="Shape 199"/>
            <p:cNvSpPr txBox="1"/>
            <p:nvPr/>
          </p:nvSpPr>
          <p:spPr>
            <a:xfrm rot="20828687">
              <a:off x="2975583" y="2667863"/>
              <a:ext cx="3233777" cy="69249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4500" b="0" i="0" u="none" strike="noStrike" cap="none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K/V &amp; RIAK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134052" y="3277308"/>
            <a:ext cx="43532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25000"/>
            </a:pPr>
            <a:r>
              <a:rPr lang="en-US" sz="28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journey from</a:t>
            </a:r>
          </a:p>
          <a:p>
            <a:pPr>
              <a:buSzPct val="25000"/>
            </a:pPr>
            <a:r>
              <a:rPr lang="en-US" sz="28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prototype to production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8-28-2012_Choose_Your_Weapon_T_SHIRT_det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1" b="21317"/>
          <a:stretch/>
        </p:blipFill>
        <p:spPr>
          <a:xfrm>
            <a:off x="584200" y="2201333"/>
            <a:ext cx="8102600" cy="2929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557742"/>
            <a:ext cx="8229600" cy="754062"/>
          </a:xfrm>
        </p:spPr>
        <p:txBody>
          <a:bodyPr/>
          <a:lstStyle/>
          <a:p>
            <a:r>
              <a:rPr lang="en-US" sz="6600" dirty="0" err="1" smtClean="0">
                <a:solidFill>
                  <a:schemeClr val="accent3"/>
                </a:solidFill>
                <a:latin typeface="Montserrat-Bold"/>
                <a:cs typeface="Montserrat-Bold"/>
              </a:rPr>
              <a:t>NoSQL</a:t>
            </a:r>
            <a:r>
              <a:rPr lang="en-US" sz="6600" dirty="0" smtClean="0">
                <a:solidFill>
                  <a:schemeClr val="accent3"/>
                </a:solidFill>
                <a:latin typeface="Montserrat-Bold"/>
                <a:cs typeface="Montserrat-Bold"/>
              </a:rPr>
              <a:t> Types</a:t>
            </a:r>
            <a:endParaRPr lang="en-US" sz="6600" dirty="0">
              <a:solidFill>
                <a:schemeClr val="accent3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29009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1969"/>
            <a:ext cx="8229600" cy="754062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Key/Value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374320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1969"/>
            <a:ext cx="8229600" cy="754062"/>
          </a:xfrm>
        </p:spPr>
        <p:txBody>
          <a:bodyPr/>
          <a:lstStyle/>
          <a:p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5" name="Picture 4" descr="SQL-vs.-NoSQ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" y="1642533"/>
            <a:ext cx="9127067" cy="521546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557742"/>
            <a:ext cx="8229600" cy="754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6600" dirty="0" smtClean="0">
                <a:solidFill>
                  <a:schemeClr val="accent3"/>
                </a:solidFill>
                <a:latin typeface="Montserrat-Bold"/>
                <a:cs typeface="Montserrat-Bold"/>
              </a:rPr>
              <a:t>Relation </a:t>
            </a:r>
            <a:r>
              <a:rPr lang="en-US" sz="6600" dirty="0" err="1" smtClean="0">
                <a:solidFill>
                  <a:schemeClr val="accent3"/>
                </a:solidFill>
                <a:latin typeface="Montserrat-Bold"/>
                <a:cs typeface="Montserrat-Bold"/>
              </a:rPr>
              <a:t>vs</a:t>
            </a:r>
            <a:r>
              <a:rPr lang="en-US" sz="6600" dirty="0" smtClean="0">
                <a:solidFill>
                  <a:schemeClr val="accent3"/>
                </a:solidFill>
                <a:latin typeface="Montserrat-Bold"/>
                <a:cs typeface="Montserrat-Bold"/>
              </a:rPr>
              <a:t> Doc</a:t>
            </a:r>
            <a:endParaRPr lang="en-US" sz="6600" dirty="0">
              <a:solidFill>
                <a:schemeClr val="accent3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37696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1969"/>
            <a:ext cx="8229600" cy="754062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Wide Column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295178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1969"/>
            <a:ext cx="8229600" cy="754062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Graph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48062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1969"/>
            <a:ext cx="8229600" cy="754062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Time Series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376998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499331"/>
            <a:ext cx="8229600" cy="754062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Caches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557742"/>
            <a:ext cx="8229600" cy="754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6600" dirty="0" smtClean="0">
                <a:solidFill>
                  <a:schemeClr val="accent3"/>
                </a:solidFill>
                <a:latin typeface="Montserrat-Bold"/>
                <a:cs typeface="Montserrat-Bold"/>
              </a:rPr>
              <a:t>{Special Type}</a:t>
            </a:r>
            <a:endParaRPr lang="en-US" sz="6600" dirty="0">
              <a:solidFill>
                <a:schemeClr val="accent3"/>
              </a:solidFill>
              <a:latin typeface="Montserrat-Bold"/>
              <a:cs typeface="Montserrat-Bold"/>
            </a:endParaRPr>
          </a:p>
        </p:txBody>
      </p:sp>
      <p:pic>
        <p:nvPicPr>
          <p:cNvPr id="4" name="Picture 3" descr="467px-Redis_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7" y="4171838"/>
            <a:ext cx="3505199" cy="1170902"/>
          </a:xfrm>
          <a:prstGeom prst="rect">
            <a:avLst/>
          </a:prstGeom>
        </p:spPr>
      </p:pic>
      <p:pic>
        <p:nvPicPr>
          <p:cNvPr id="5" name="Picture 4" descr="mEMCACHED-540x272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9352" y1="73897" x2="73056" y2="71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443" y="3838103"/>
            <a:ext cx="4146957" cy="208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9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836629" y="3775037"/>
            <a:ext cx="3652445" cy="1439271"/>
          </a:xfrm>
          <a:prstGeom prst="rect">
            <a:avLst/>
          </a:prstGeom>
          <a:solidFill>
            <a:schemeClr val="bg1"/>
          </a:solidFill>
          <a:ln cap="rnd">
            <a:solidFill>
              <a:srgbClr val="FE9A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87E13"/>
              </a:solidFill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9217" y="3760096"/>
            <a:ext cx="3652445" cy="1439271"/>
          </a:xfrm>
          <a:prstGeom prst="rect">
            <a:avLst/>
          </a:prstGeom>
          <a:solidFill>
            <a:schemeClr val="bg1"/>
          </a:solidFill>
          <a:ln cap="rnd">
            <a:solidFill>
              <a:srgbClr val="FE9A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87E13"/>
              </a:solidFill>
              <a:latin typeface="Arial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DE54C165-50E6-3544-975F-E3C5BF6C35A4}" type="slidenum">
              <a:rPr lang="en-US" smtClean="0">
                <a:latin typeface="Arial"/>
                <a:cs typeface="Arial"/>
              </a:rPr>
              <a:pPr/>
              <a:t>17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4038600" cy="4525963"/>
          </a:xfrm>
        </p:spPr>
        <p:txBody>
          <a:bodyPr/>
          <a:lstStyle/>
          <a:p>
            <a:pPr marL="0" indent="0" algn="ctr">
              <a:buClr>
                <a:schemeClr val="accent4"/>
              </a:buClr>
              <a:buNone/>
            </a:pPr>
            <a:r>
              <a:rPr lang="en-US" dirty="0">
                <a:latin typeface="Arial"/>
                <a:cs typeface="Arial"/>
              </a:rPr>
              <a:t>	</a:t>
            </a:r>
          </a:p>
        </p:txBody>
      </p:sp>
      <p:sp>
        <p:nvSpPr>
          <p:cNvPr id="2" name="Subtitle 1"/>
          <p:cNvSpPr>
            <a:spLocks noGrp="1"/>
          </p:cNvSpPr>
          <p:nvPr>
            <p:ph sz="half" idx="4294967295"/>
          </p:nvPr>
        </p:nvSpPr>
        <p:spPr>
          <a:xfrm>
            <a:off x="5105400" y="1600200"/>
            <a:ext cx="4038600" cy="4525963"/>
          </a:xfrm>
        </p:spPr>
        <p:txBody>
          <a:bodyPr>
            <a:normAutofit/>
          </a:bodyPr>
          <a:lstStyle/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468745" y="247751"/>
            <a:ext cx="8229600" cy="754062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Open Sans"/>
                <a:cs typeface="Open Sans"/>
              </a:rPr>
              <a:t>BASHO DEVELOPS</a:t>
            </a:r>
            <a:endParaRPr lang="en-US" sz="7200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  <p:pic>
        <p:nvPicPr>
          <p:cNvPr id="20" name="Picture 19" descr="riak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28" y="2130126"/>
            <a:ext cx="3195819" cy="983824"/>
          </a:xfrm>
          <a:prstGeom prst="rect">
            <a:avLst/>
          </a:prstGeom>
        </p:spPr>
      </p:pic>
      <p:pic>
        <p:nvPicPr>
          <p:cNvPr id="21" name="Picture 20" descr="riak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744" y="2063373"/>
            <a:ext cx="3216665" cy="160507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80253" y="4071904"/>
            <a:ext cx="315280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b="1" dirty="0" smtClean="0">
                <a:solidFill>
                  <a:srgbClr val="333333"/>
                </a:solidFill>
                <a:latin typeface="Arial"/>
                <a:cs typeface="Arial"/>
              </a:rPr>
              <a:t>Open Source</a:t>
            </a:r>
          </a:p>
          <a:p>
            <a:pPr algn="ctr">
              <a:spcBef>
                <a:spcPts val="1200"/>
              </a:spcBef>
            </a:pPr>
            <a:r>
              <a:rPr lang="en-US" dirty="0" smtClean="0">
                <a:solidFill>
                  <a:srgbClr val="333333"/>
                </a:solidFill>
                <a:latin typeface="Arial"/>
                <a:cs typeface="Arial"/>
              </a:rPr>
              <a:t>Distributed NoSQL Database</a:t>
            </a:r>
            <a:endParaRPr lang="en-US" dirty="0">
              <a:solidFill>
                <a:srgbClr val="333333"/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48592" y="4086845"/>
            <a:ext cx="315280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b="1" dirty="0" smtClean="0">
                <a:solidFill>
                  <a:srgbClr val="333333"/>
                </a:solidFill>
                <a:latin typeface="Arial"/>
                <a:cs typeface="Arial"/>
              </a:rPr>
              <a:t>Commercial</a:t>
            </a:r>
          </a:p>
          <a:p>
            <a:pPr algn="ctr">
              <a:spcBef>
                <a:spcPts val="1200"/>
              </a:spcBef>
            </a:pPr>
            <a:r>
              <a:rPr lang="en-US" dirty="0" smtClean="0">
                <a:solidFill>
                  <a:srgbClr val="333333"/>
                </a:solidFill>
                <a:latin typeface="Arial"/>
                <a:cs typeface="Arial"/>
              </a:rPr>
              <a:t>Distributed NoSQL Database</a:t>
            </a:r>
          </a:p>
        </p:txBody>
      </p:sp>
      <p:cxnSp>
        <p:nvCxnSpPr>
          <p:cNvPr id="16" name="Shape 217"/>
          <p:cNvCxnSpPr/>
          <p:nvPr/>
        </p:nvCxnSpPr>
        <p:spPr>
          <a:xfrm>
            <a:off x="4583545" y="2694692"/>
            <a:ext cx="0" cy="3476929"/>
          </a:xfrm>
          <a:prstGeom prst="straightConnector1">
            <a:avLst/>
          </a:prstGeom>
          <a:noFill/>
          <a:ln w="9525" cap="flat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/>
          <p:cNvSpPr/>
          <p:nvPr/>
        </p:nvSpPr>
        <p:spPr>
          <a:xfrm>
            <a:off x="2386394" y="941060"/>
            <a:ext cx="43943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354694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1969"/>
            <a:ext cx="8229600" cy="754062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Key =&gt; Value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253182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8575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  <a:defRPr sz="6600" b="0" i="0" u="none" strike="noStrike" cap="none" baseline="0">
                <a:solidFill>
                  <a:srgbClr val="000000"/>
                </a:solidFill>
                <a:latin typeface="Franklin Gothic Medium"/>
                <a:ea typeface="Arial"/>
                <a:cs typeface="Franklin Gothic Medium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 err="1" smtClean="0">
                <a:solidFill>
                  <a:srgbClr val="FFFFFF"/>
                </a:solidFill>
                <a:latin typeface="Montserrat-Bold"/>
                <a:cs typeface="Montserrat-Bold"/>
              </a:rPr>
              <a:t>Masterless</a:t>
            </a:r>
            <a:endParaRPr lang="en-US" dirty="0">
              <a:solidFill>
                <a:srgbClr val="FFFFFF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321393944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Shape 206"/>
          <p:cNvGrpSpPr/>
          <p:nvPr/>
        </p:nvGrpSpPr>
        <p:grpSpPr>
          <a:xfrm>
            <a:off x="2811525" y="367746"/>
            <a:ext cx="3432014" cy="1527099"/>
            <a:chOff x="2811525" y="2653746"/>
            <a:chExt cx="3432014" cy="1527099"/>
          </a:xfrm>
        </p:grpSpPr>
        <p:pic>
          <p:nvPicPr>
            <p:cNvPr id="207" name="Shape 20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11525" y="2653746"/>
              <a:ext cx="3432014" cy="1527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Shape 208"/>
            <p:cNvSpPr txBox="1"/>
            <p:nvPr/>
          </p:nvSpPr>
          <p:spPr>
            <a:xfrm rot="20828687">
              <a:off x="3665498" y="3042377"/>
              <a:ext cx="1721220" cy="52322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3400" b="0" i="0" u="none" strike="noStrike" cap="none" baseline="0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Agenda</a:t>
              </a:r>
              <a:endParaRPr lang="en-US" sz="3400" b="0" i="0" u="none" strike="noStrike" cap="none" baseline="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fld>
            <a:endParaRPr lang="en-US" sz="1200" b="0" i="0" u="none" strike="noStrike" cap="none" baseline="0">
              <a:solidFill>
                <a:srgbClr val="A0A0A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35126" y="2489699"/>
            <a:ext cx="5184812" cy="3596521"/>
            <a:chOff x="1695187" y="2489699"/>
            <a:chExt cx="5184812" cy="3596521"/>
          </a:xfrm>
        </p:grpSpPr>
        <p:sp>
          <p:nvSpPr>
            <p:cNvPr id="204" name="Shape 204"/>
            <p:cNvSpPr txBox="1"/>
            <p:nvPr/>
          </p:nvSpPr>
          <p:spPr>
            <a:xfrm>
              <a:off x="2230031" y="2489700"/>
              <a:ext cx="4204058" cy="308821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algn="ctr">
                <a:lnSpc>
                  <a:spcPct val="120000"/>
                </a:lnSpc>
                <a:buSzPct val="25000"/>
              </a:pPr>
              <a:r>
                <a:rPr lang="en-US" sz="3200" b="1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NoSQL World</a:t>
              </a:r>
            </a:p>
            <a:p>
              <a:pPr lvl="0" algn="ctr">
                <a:lnSpc>
                  <a:spcPct val="120000"/>
                </a:lnSpc>
                <a:buSzPct val="25000"/>
              </a:pPr>
              <a:r>
                <a:rPr lang="en-US" sz="3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What’s </a:t>
              </a:r>
              <a:r>
                <a:rPr lang="en-US" sz="3200" b="1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Riak</a:t>
              </a:r>
              <a:endParaRPr lang="en-US" sz="3200" b="1" baseline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3200" b="1" baseline="0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Scaling Up</a:t>
              </a: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3200" b="1" i="0" u="none" strike="noStrike" cap="none" baseline="0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Prototyping</a:t>
              </a:r>
            </a:p>
            <a:p>
              <a:pPr lvl="0" algn="ctr">
                <a:lnSpc>
                  <a:spcPct val="120000"/>
                </a:lnSpc>
                <a:buSzPct val="25000"/>
              </a:pPr>
              <a:r>
                <a:rPr lang="en-US" sz="3200" b="1" dirty="0" err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Dev</a:t>
              </a:r>
              <a:r>
                <a:rPr lang="en-US" sz="3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on K/V</a:t>
              </a:r>
            </a:p>
            <a:p>
              <a:pPr lvl="0" algn="ctr">
                <a:lnSpc>
                  <a:spcPct val="120000"/>
                </a:lnSpc>
                <a:buSzPct val="25000"/>
              </a:pPr>
              <a:r>
                <a:rPr lang="en-US" sz="3200" b="1" dirty="0" err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Dev</a:t>
              </a:r>
              <a:r>
                <a:rPr lang="en-US" sz="3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on Riak</a:t>
              </a: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buSzPct val="25000"/>
                <a:buNone/>
              </a:pPr>
              <a:endParaRPr lang="en-US" sz="3200" b="1" i="0" u="none" strike="noStrike" cap="none" baseline="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05" name="Shape 20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95187" y="2489700"/>
              <a:ext cx="876399" cy="359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Shape 20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6003600" y="2489699"/>
              <a:ext cx="876399" cy="35965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sz="66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Fault Tolerant</a:t>
            </a:r>
            <a:endParaRPr lang="en-US" sz="6600" dirty="0">
              <a:solidFill>
                <a:srgbClr val="FFFFFF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133021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sz="66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Highly Available</a:t>
            </a:r>
            <a:endParaRPr lang="en-US" sz="6600" dirty="0">
              <a:solidFill>
                <a:srgbClr val="FFFFFF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53407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8575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66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Queries &amp; Search</a:t>
            </a:r>
            <a:endParaRPr lang="en-US" sz="6600" dirty="0">
              <a:solidFill>
                <a:srgbClr val="FFFFFF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3213047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8575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66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Ops-friendly</a:t>
            </a:r>
            <a:endParaRPr lang="en-US" sz="6600" dirty="0">
              <a:solidFill>
                <a:srgbClr val="FFFFFF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915495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DE54C165-50E6-3544-975F-E3C5BF6C35A4}" type="slidenum">
              <a:rPr lang="en-US" smtClean="0">
                <a:latin typeface="Arial"/>
                <a:cs typeface="Arial"/>
              </a:rPr>
              <a:pPr/>
              <a:t>24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45418" y="2820288"/>
            <a:ext cx="2049811" cy="30931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Scalability</a:t>
            </a:r>
          </a:p>
          <a:p>
            <a:pPr>
              <a:spcAft>
                <a:spcPts val="1800"/>
              </a:spcAft>
            </a:pP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Low-Latency </a:t>
            </a:r>
          </a:p>
          <a:p>
            <a:pPr>
              <a:spcAft>
                <a:spcPts val="1800"/>
              </a:spcAft>
            </a:pP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High Availability 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spcAft>
                <a:spcPts val="1800"/>
              </a:spcAft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Fault-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Tolerance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spcAft>
                <a:spcPts val="1800"/>
              </a:spcAft>
            </a:pP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Operational Simplicity</a:t>
            </a:r>
          </a:p>
          <a:p>
            <a:pPr>
              <a:spcAft>
                <a:spcPts val="1800"/>
              </a:spcAft>
            </a:pP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Multi-Model </a:t>
            </a:r>
          </a:p>
        </p:txBody>
      </p:sp>
      <p:pic>
        <p:nvPicPr>
          <p:cNvPr id="13" name="Picture 12" descr="s4_ri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330" y="3644124"/>
            <a:ext cx="1533950" cy="762775"/>
          </a:xfrm>
          <a:prstGeom prst="rect">
            <a:avLst/>
          </a:prstGeom>
        </p:spPr>
      </p:pic>
      <p:pic>
        <p:nvPicPr>
          <p:cNvPr id="14" name="Picture 13" descr="s4_riask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5380" y="2396962"/>
            <a:ext cx="876399" cy="3229137"/>
          </a:xfrm>
          <a:prstGeom prst="rect">
            <a:avLst/>
          </a:prstGeom>
        </p:spPr>
      </p:pic>
      <p:pic>
        <p:nvPicPr>
          <p:cNvPr id="29" name="Picture 28" descr="s5_quest.png"/>
          <p:cNvPicPr>
            <a:picLocks noChangeAspect="1"/>
          </p:cNvPicPr>
          <p:nvPr/>
        </p:nvPicPr>
        <p:blipFill>
          <a:blip r:embed="rId5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2281" y="152401"/>
            <a:ext cx="1257299" cy="206894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908113" y="620161"/>
            <a:ext cx="327052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Open Sans"/>
                <a:cs typeface="Open Sans"/>
              </a:rPr>
              <a:t>What makes </a:t>
            </a:r>
            <a:r>
              <a:rPr lang="en-US" sz="3200" dirty="0" err="1" smtClean="0">
                <a:solidFill>
                  <a:schemeClr val="bg1"/>
                </a:solidFill>
                <a:latin typeface="Open Sans"/>
                <a:cs typeface="Open Sans"/>
              </a:rPr>
              <a:t>Riak</a:t>
            </a:r>
            <a:endParaRPr lang="en-US" sz="32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03794" y="1173493"/>
            <a:ext cx="117347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8981D"/>
                </a:solidFill>
                <a:latin typeface="Open Sans"/>
                <a:cs typeface="Open Sans"/>
              </a:rPr>
              <a:t>unique</a:t>
            </a:r>
            <a:endParaRPr lang="en-US" sz="2800" dirty="0">
              <a:solidFill>
                <a:srgbClr val="F8981D"/>
              </a:solidFill>
              <a:latin typeface="Open Sans"/>
              <a:cs typeface="Open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57208" y="2396963"/>
            <a:ext cx="4326801" cy="3259902"/>
            <a:chOff x="4657208" y="2396963"/>
            <a:chExt cx="4326801" cy="3259902"/>
          </a:xfrm>
        </p:grpSpPr>
        <p:sp>
          <p:nvSpPr>
            <p:cNvPr id="10" name="TextBox 9"/>
            <p:cNvSpPr txBox="1"/>
            <p:nvPr/>
          </p:nvSpPr>
          <p:spPr>
            <a:xfrm>
              <a:off x="7268415" y="3135662"/>
              <a:ext cx="1715594" cy="25212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400"/>
                </a:spcAft>
              </a:pPr>
              <a:r>
                <a:rPr lang="en-US" dirty="0" smtClean="0">
                  <a:solidFill>
                    <a:schemeClr val="bg1"/>
                  </a:solidFill>
                  <a:latin typeface="Arial"/>
                  <a:cs typeface="Arial"/>
                </a:rPr>
                <a:t>Multi- Datacenter Replication </a:t>
              </a:r>
            </a:p>
            <a:p>
              <a:pPr>
                <a:spcAft>
                  <a:spcPts val="2400"/>
                </a:spcAft>
              </a:pPr>
              <a:r>
                <a:rPr lang="en-US" dirty="0" smtClean="0">
                  <a:solidFill>
                    <a:schemeClr val="bg1"/>
                  </a:solidFill>
                </a:rPr>
                <a:t>SNMP &amp; JMX monitoring</a:t>
              </a:r>
              <a:endParaRPr lang="en-US" dirty="0" smtClean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>
                <a:spcAft>
                  <a:spcPts val="2400"/>
                </a:spcAft>
              </a:pPr>
              <a:r>
                <a:rPr lang="en-US" dirty="0" smtClean="0">
                  <a:solidFill>
                    <a:schemeClr val="bg1"/>
                  </a:solidFill>
                  <a:latin typeface="Arial"/>
                  <a:cs typeface="Arial"/>
                </a:rPr>
                <a:t>24x7 Customer Support</a:t>
              </a:r>
            </a:p>
            <a:p>
              <a:pPr>
                <a:lnSpc>
                  <a:spcPct val="150000"/>
                </a:lnSpc>
                <a:spcAft>
                  <a:spcPts val="2400"/>
                </a:spcAft>
              </a:pPr>
              <a:endParaRPr lang="en-US" dirty="0" smtClean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pic>
          <p:nvPicPr>
            <p:cNvPr id="15" name="Picture 14" descr="riak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08" y="3644124"/>
              <a:ext cx="1528644" cy="762775"/>
            </a:xfrm>
            <a:prstGeom prst="rect">
              <a:avLst/>
            </a:prstGeom>
          </p:spPr>
        </p:pic>
        <p:sp>
          <p:nvSpPr>
            <p:cNvPr id="3" name="Plus 2"/>
            <p:cNvSpPr/>
            <p:nvPr/>
          </p:nvSpPr>
          <p:spPr>
            <a:xfrm>
              <a:off x="7793578" y="2396963"/>
              <a:ext cx="582343" cy="586302"/>
            </a:xfrm>
            <a:prstGeom prst="mathPlus">
              <a:avLst/>
            </a:prstGeom>
            <a:solidFill>
              <a:srgbClr val="F8981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4_riask.pn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98545" y="2396963"/>
              <a:ext cx="876399" cy="3229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8728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8575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66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So, </a:t>
            </a:r>
            <a:r>
              <a:rPr lang="en-US" sz="6600" dirty="0" err="1" smtClean="0">
                <a:solidFill>
                  <a:srgbClr val="FFFFFF"/>
                </a:solidFill>
                <a:latin typeface="Montserrat-Bold"/>
                <a:cs typeface="Montserrat-Bold"/>
              </a:rPr>
              <a:t>NoSQL</a:t>
            </a:r>
            <a:r>
              <a:rPr lang="en-US" sz="66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…</a:t>
            </a:r>
            <a:endParaRPr lang="en-US" sz="6600" dirty="0">
              <a:solidFill>
                <a:srgbClr val="FFFFFF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2831573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78666" y="2455333"/>
            <a:ext cx="23593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SO WHY SHOULD I CARE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Why use </a:t>
            </a:r>
            <a:r>
              <a:rPr lang="en-US" dirty="0" err="1" smtClean="0">
                <a:solidFill>
                  <a:srgbClr val="FFFFFF"/>
                </a:solidFill>
              </a:rPr>
              <a:t>riak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 descr="7c0888c8218b9ba6e6b796a645ad5e6d019c6f9db39a6928ea4083009ac6dda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1186940"/>
            <a:ext cx="79375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20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Shape 437"/>
          <p:cNvGrpSpPr/>
          <p:nvPr/>
        </p:nvGrpSpPr>
        <p:grpSpPr>
          <a:xfrm>
            <a:off x="2692992" y="2670679"/>
            <a:ext cx="3860208" cy="1527099"/>
            <a:chOff x="2811525" y="2653746"/>
            <a:chExt cx="3432014" cy="1527099"/>
          </a:xfrm>
        </p:grpSpPr>
        <p:pic>
          <p:nvPicPr>
            <p:cNvPr id="438" name="Shape 4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11525" y="2653746"/>
              <a:ext cx="3432014" cy="1527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Shape 439"/>
            <p:cNvSpPr txBox="1"/>
            <p:nvPr/>
          </p:nvSpPr>
          <p:spPr>
            <a:xfrm rot="20828686">
              <a:off x="3248279" y="3057747"/>
              <a:ext cx="2541820" cy="52322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3400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Scale</a:t>
              </a:r>
              <a:endParaRPr lang="en-US" sz="3400" b="0" i="0" u="none" strike="noStrike" cap="none" baseline="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45" name="Shape 445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fld>
            <a:endParaRPr lang="en-US" sz="1200" b="0" i="0" u="none" strike="noStrike" cap="none" baseline="0">
              <a:solidFill>
                <a:srgbClr val="A0A0A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5071265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929968" y="1143130"/>
            <a:ext cx="5690291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why you should care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232689" y="419970"/>
            <a:ext cx="7084849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Scaling Up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048002" y="3551242"/>
            <a:ext cx="5757332" cy="10959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6000" b="1" cap="all" dirty="0" smtClean="0">
                <a:solidFill>
                  <a:schemeClr val="bg1"/>
                </a:solidFill>
                <a:latin typeface="Open Sans"/>
                <a:cs typeface="Open Sans"/>
              </a:rPr>
              <a:t>Fear Success</a:t>
            </a:r>
          </a:p>
          <a:p>
            <a:r>
              <a:rPr lang="en-US" sz="9200" cap="all" dirty="0">
                <a:solidFill>
                  <a:schemeClr val="bg1"/>
                </a:solidFill>
                <a:latin typeface="Open Sans"/>
                <a:cs typeface="Open Sans"/>
              </a:rPr>
              <a:t>n</a:t>
            </a:r>
            <a:r>
              <a:rPr lang="en-US" sz="9200" cap="all" dirty="0" smtClean="0">
                <a:solidFill>
                  <a:schemeClr val="bg1"/>
                </a:solidFill>
                <a:latin typeface="Open Sans"/>
                <a:cs typeface="Open Sans"/>
              </a:rPr>
              <a:t>o more</a:t>
            </a:r>
            <a:endParaRPr lang="en-US" sz="9200" cap="all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pic>
        <p:nvPicPr>
          <p:cNvPr id="12" name="Picture 1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55937"/>
            <a:ext cx="220980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689" y="3103298"/>
            <a:ext cx="1565275" cy="222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42616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 flipV="1">
            <a:off x="8094133" y="3488267"/>
            <a:ext cx="0" cy="1818745"/>
          </a:xfrm>
          <a:prstGeom prst="straightConnector1">
            <a:avLst/>
          </a:prstGeom>
          <a:ln>
            <a:solidFill>
              <a:srgbClr val="F8981D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2306897" y="3488267"/>
            <a:ext cx="5584036" cy="260880"/>
          </a:xfrm>
          <a:prstGeom prst="straightConnector1">
            <a:avLst/>
          </a:prstGeom>
          <a:ln>
            <a:solidFill>
              <a:srgbClr val="F8981D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154497" y="5307012"/>
            <a:ext cx="5736436" cy="280988"/>
          </a:xfrm>
          <a:prstGeom prst="straightConnector1">
            <a:avLst/>
          </a:prstGeom>
          <a:ln>
            <a:solidFill>
              <a:srgbClr val="F8981D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1" name="Shape 221"/>
          <p:cNvSpPr txBox="1"/>
          <p:nvPr/>
        </p:nvSpPr>
        <p:spPr>
          <a:xfrm>
            <a:off x="1929968" y="1143130"/>
            <a:ext cx="5690291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why you should care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232689" y="419970"/>
            <a:ext cx="7084849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Scaling Up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3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463" y="2691342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663" y="2691342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863" y="4766734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063" y="4766734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463" y="2691342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463" y="4766734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55937"/>
            <a:ext cx="220980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689" y="3103298"/>
            <a:ext cx="1565275" cy="222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82732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1969"/>
            <a:ext cx="8229600" cy="754062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Why NoSQL?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344761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929968" y="1143130"/>
            <a:ext cx="5690291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 baseline="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fro</a:t>
            </a: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 one to many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232689" y="419970"/>
            <a:ext cx="7084849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Scaling Up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3052763"/>
            <a:ext cx="8229600" cy="7524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4800" dirty="0" smtClean="0">
                <a:solidFill>
                  <a:schemeClr val="bg1"/>
                </a:solidFill>
              </a:rPr>
              <a:t>From </a:t>
            </a:r>
            <a:r>
              <a:rPr lang="en-US" sz="4800" b="1" dirty="0" smtClean="0">
                <a:solidFill>
                  <a:schemeClr val="bg1"/>
                </a:solidFill>
              </a:rPr>
              <a:t>laptop</a:t>
            </a:r>
            <a:r>
              <a:rPr lang="en-US" sz="4800" dirty="0" smtClean="0">
                <a:solidFill>
                  <a:schemeClr val="bg1"/>
                </a:solidFill>
              </a:rPr>
              <a:t> to </a:t>
            </a:r>
            <a:r>
              <a:rPr lang="en-US" sz="4800" b="1" dirty="0" smtClean="0">
                <a:solidFill>
                  <a:schemeClr val="bg1"/>
                </a:solidFill>
              </a:rPr>
              <a:t>cluster</a:t>
            </a:r>
            <a:r>
              <a:rPr lang="en-US" sz="4800" dirty="0" smtClean="0">
                <a:solidFill>
                  <a:schemeClr val="bg1"/>
                </a:solidFill>
              </a:rPr>
              <a:t> without changing settings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01822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929968" y="1143130"/>
            <a:ext cx="5690291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 baseline="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fro</a:t>
            </a: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 one to many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232689" y="419970"/>
            <a:ext cx="7084849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Scaling Up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3052763"/>
            <a:ext cx="8229600" cy="7524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4800" dirty="0" smtClean="0">
                <a:solidFill>
                  <a:schemeClr val="bg1"/>
                </a:solidFill>
              </a:rPr>
              <a:t>From </a:t>
            </a:r>
            <a:r>
              <a:rPr lang="en-US" sz="4800" b="1" dirty="0" smtClean="0">
                <a:solidFill>
                  <a:schemeClr val="bg1"/>
                </a:solidFill>
              </a:rPr>
              <a:t>laptop</a:t>
            </a:r>
            <a:r>
              <a:rPr lang="en-US" sz="4800" dirty="0" smtClean="0">
                <a:solidFill>
                  <a:schemeClr val="bg1"/>
                </a:solidFill>
              </a:rPr>
              <a:t> to </a:t>
            </a:r>
            <a:r>
              <a:rPr lang="en-US" sz="4800" b="1" dirty="0" smtClean="0">
                <a:solidFill>
                  <a:schemeClr val="bg1"/>
                </a:solidFill>
              </a:rPr>
              <a:t>cluster</a:t>
            </a:r>
            <a:r>
              <a:rPr lang="en-US" sz="4800" dirty="0" smtClean="0">
                <a:solidFill>
                  <a:schemeClr val="bg1"/>
                </a:solidFill>
              </a:rPr>
              <a:t> without changing </a:t>
            </a:r>
            <a:r>
              <a:rPr lang="en-US" sz="4800" strike="sngStrike" dirty="0" smtClean="0">
                <a:solidFill>
                  <a:schemeClr val="bg1"/>
                </a:solidFill>
              </a:rPr>
              <a:t>settings</a:t>
            </a:r>
            <a:endParaRPr lang="en-US" sz="4800" strike="sngStrike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92195" y="4199468"/>
            <a:ext cx="26436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accent3"/>
                </a:solidFill>
              </a:rPr>
              <a:t>^</a:t>
            </a:r>
            <a:r>
              <a:rPr lang="en-US" sz="6000" dirty="0" smtClean="0">
                <a:solidFill>
                  <a:schemeClr val="bg1"/>
                </a:solidFill>
              </a:rPr>
              <a:t> </a:t>
            </a:r>
            <a:r>
              <a:rPr lang="en-US" sz="6000" b="1" dirty="0">
                <a:solidFill>
                  <a:schemeClr val="bg1"/>
                </a:solidFill>
              </a:rPr>
              <a:t>c</a:t>
            </a:r>
            <a:r>
              <a:rPr lang="en-US" sz="6000" b="1" dirty="0" smtClean="0">
                <a:solidFill>
                  <a:schemeClr val="bg1"/>
                </a:solidFill>
              </a:rPr>
              <a:t>ode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1552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hape 215"/>
          <p:cNvCxnSpPr/>
          <p:nvPr/>
        </p:nvCxnSpPr>
        <p:spPr>
          <a:xfrm>
            <a:off x="964669" y="2951947"/>
            <a:ext cx="7196667" cy="0"/>
          </a:xfrm>
          <a:prstGeom prst="straightConnector1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Shape 221"/>
          <p:cNvSpPr txBox="1"/>
          <p:nvPr/>
        </p:nvSpPr>
        <p:spPr>
          <a:xfrm>
            <a:off x="1743705" y="1143130"/>
            <a:ext cx="5690291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here’s where it gets.. easy?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046426" y="419970"/>
            <a:ext cx="7084849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Scaling Up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" name="Shape 215"/>
          <p:cNvCxnSpPr/>
          <p:nvPr/>
        </p:nvCxnSpPr>
        <p:spPr>
          <a:xfrm>
            <a:off x="964670" y="5074502"/>
            <a:ext cx="7196667" cy="0"/>
          </a:xfrm>
          <a:prstGeom prst="straightConnector1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/>
          <p:cNvSpPr/>
          <p:nvPr/>
        </p:nvSpPr>
        <p:spPr>
          <a:xfrm>
            <a:off x="964669" y="3157990"/>
            <a:ext cx="71966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$ dev2/bin/</a:t>
            </a:r>
            <a:r>
              <a:rPr lang="en-US" sz="2400" dirty="0" err="1">
                <a:solidFill>
                  <a:schemeClr val="bg1"/>
                </a:solidFill>
                <a:latin typeface="ubuntu"/>
                <a:cs typeface="ubuntu"/>
              </a:rPr>
              <a:t>riak</a:t>
            </a:r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-admin cluster join </a:t>
            </a:r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dev1</a:t>
            </a:r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@127.0.0.1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$ </a:t>
            </a:r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dev3/bin/</a:t>
            </a:r>
            <a:r>
              <a:rPr lang="en-US" sz="2400" dirty="0" err="1">
                <a:solidFill>
                  <a:schemeClr val="bg1"/>
                </a:solidFill>
                <a:latin typeface="ubuntu"/>
                <a:cs typeface="ubuntu"/>
              </a:rPr>
              <a:t>riak</a:t>
            </a:r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-admin cluster join dev1@127.0.0.1</a:t>
            </a:r>
          </a:p>
          <a:p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$ dev4/bin/</a:t>
            </a:r>
            <a:r>
              <a:rPr lang="en-US" sz="2400" dirty="0" err="1">
                <a:solidFill>
                  <a:schemeClr val="bg1"/>
                </a:solidFill>
                <a:latin typeface="ubuntu"/>
                <a:cs typeface="ubuntu"/>
              </a:rPr>
              <a:t>riak</a:t>
            </a:r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-admin cluster join dev1@127.0.0.1</a:t>
            </a:r>
          </a:p>
          <a:p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$ dev5/bin/</a:t>
            </a:r>
            <a:r>
              <a:rPr lang="en-US" sz="2400" dirty="0" err="1">
                <a:solidFill>
                  <a:schemeClr val="bg1"/>
                </a:solidFill>
                <a:latin typeface="ubuntu"/>
                <a:cs typeface="ubuntu"/>
              </a:rPr>
              <a:t>riak</a:t>
            </a:r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-admin cluster join </a:t>
            </a:r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dev1</a:t>
            </a:r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@127.0.0.1</a:t>
            </a:r>
          </a:p>
          <a:p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81223" y="2333305"/>
            <a:ext cx="42152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Just add a machine</a:t>
            </a:r>
            <a:endParaRPr lang="en-US" sz="3200" dirty="0">
              <a:solidFill>
                <a:srgbClr val="FFFFFF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150141367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Shape 437"/>
          <p:cNvGrpSpPr/>
          <p:nvPr/>
        </p:nvGrpSpPr>
        <p:grpSpPr>
          <a:xfrm>
            <a:off x="2692992" y="2670679"/>
            <a:ext cx="3860208" cy="1527099"/>
            <a:chOff x="2811525" y="2653746"/>
            <a:chExt cx="3432014" cy="1527099"/>
          </a:xfrm>
        </p:grpSpPr>
        <p:pic>
          <p:nvPicPr>
            <p:cNvPr id="438" name="Shape 4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11525" y="2653746"/>
              <a:ext cx="3432014" cy="1527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Shape 439"/>
            <p:cNvSpPr txBox="1"/>
            <p:nvPr/>
          </p:nvSpPr>
          <p:spPr>
            <a:xfrm rot="20828686">
              <a:off x="3248279" y="3057747"/>
              <a:ext cx="2541820" cy="52322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3400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Prototyping</a:t>
              </a:r>
              <a:endParaRPr lang="en-US" sz="3400" b="0" i="0" u="none" strike="noStrike" cap="none" baseline="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45" name="Shape 445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rPr>
              <a:t>33</a:t>
            </a:fld>
            <a:endParaRPr lang="en-US" sz="1200" b="0" i="0" u="none" strike="noStrike" cap="none" baseline="0">
              <a:solidFill>
                <a:srgbClr val="A0A0A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3920941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253066" y="1127626"/>
            <a:ext cx="697653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how </a:t>
            </a:r>
            <a:r>
              <a:rPr lang="en-US" sz="3600" dirty="0" err="1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Riak</a:t>
            </a: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makes it easier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2428245" y="404466"/>
            <a:ext cx="4277355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Prototyping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" name="Shape 214"/>
          <p:cNvCxnSpPr/>
          <p:nvPr/>
        </p:nvCxnSpPr>
        <p:spPr>
          <a:xfrm>
            <a:off x="905002" y="2295429"/>
            <a:ext cx="7196667" cy="0"/>
          </a:xfrm>
          <a:prstGeom prst="straightConnector1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Shape 218"/>
          <p:cNvSpPr txBox="1"/>
          <p:nvPr/>
        </p:nvSpPr>
        <p:spPr>
          <a:xfrm>
            <a:off x="957125" y="2560037"/>
            <a:ext cx="709242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Schema-less </a:t>
            </a:r>
            <a:r>
              <a:rPr lang="en-US" sz="2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{no updates to table structure}</a:t>
            </a:r>
          </a:p>
        </p:txBody>
      </p:sp>
      <p:cxnSp>
        <p:nvCxnSpPr>
          <p:cNvPr id="7" name="Shape 214"/>
          <p:cNvCxnSpPr/>
          <p:nvPr/>
        </p:nvCxnSpPr>
        <p:spPr>
          <a:xfrm>
            <a:off x="852878" y="3246330"/>
            <a:ext cx="7196667" cy="0"/>
          </a:xfrm>
          <a:prstGeom prst="straightConnector1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218"/>
          <p:cNvSpPr txBox="1"/>
          <p:nvPr/>
        </p:nvSpPr>
        <p:spPr>
          <a:xfrm>
            <a:off x="660395" y="3470892"/>
            <a:ext cx="768588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Store anything </a:t>
            </a:r>
            <a:r>
              <a:rPr lang="en-US" sz="2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{text, images, </a:t>
            </a:r>
            <a:r>
              <a:rPr lang="en-US" sz="24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binaries</a:t>
            </a:r>
            <a:r>
              <a:rPr lang="en-US" sz="2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</a:p>
        </p:txBody>
      </p:sp>
      <p:cxnSp>
        <p:nvCxnSpPr>
          <p:cNvPr id="9" name="Shape 214"/>
          <p:cNvCxnSpPr/>
          <p:nvPr/>
        </p:nvCxnSpPr>
        <p:spPr>
          <a:xfrm>
            <a:off x="905002" y="4279542"/>
            <a:ext cx="7196667" cy="0"/>
          </a:xfrm>
          <a:prstGeom prst="straightConnector1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218"/>
          <p:cNvSpPr txBox="1"/>
          <p:nvPr/>
        </p:nvSpPr>
        <p:spPr>
          <a:xfrm>
            <a:off x="957125" y="4434865"/>
            <a:ext cx="709242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Scaling for free </a:t>
            </a:r>
            <a:r>
              <a:rPr lang="en-US" sz="2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{no rewrites}</a:t>
            </a:r>
          </a:p>
        </p:txBody>
      </p:sp>
      <p:cxnSp>
        <p:nvCxnSpPr>
          <p:cNvPr id="11" name="Shape 214"/>
          <p:cNvCxnSpPr/>
          <p:nvPr/>
        </p:nvCxnSpPr>
        <p:spPr>
          <a:xfrm>
            <a:off x="905002" y="5230445"/>
            <a:ext cx="7196667" cy="0"/>
          </a:xfrm>
          <a:prstGeom prst="straightConnector1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Shape 218"/>
          <p:cNvSpPr txBox="1"/>
          <p:nvPr/>
        </p:nvSpPr>
        <p:spPr>
          <a:xfrm>
            <a:off x="815553" y="5339967"/>
            <a:ext cx="709242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2800" dirty="0" err="1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Solr</a:t>
            </a:r>
            <a:r>
              <a:rPr lang="en-US" sz="28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Full text search, geospatial, </a:t>
            </a:r>
            <a:r>
              <a:rPr lang="en-US" sz="2800" dirty="0" err="1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etc</a:t>
            </a:r>
            <a:endParaRPr lang="en-US" sz="28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4777331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2015067" y="1127626"/>
            <a:ext cx="4978400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 baseline="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Getting going locally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2428245" y="404466"/>
            <a:ext cx="4277355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Prototyping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 descr="Vagra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1" y="5061186"/>
            <a:ext cx="965854" cy="1177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56796" y="5712665"/>
            <a:ext cx="2072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ansible_circleA_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71" y="2421462"/>
            <a:ext cx="1422400" cy="1422400"/>
          </a:xfrm>
          <a:prstGeom prst="rect">
            <a:avLst/>
          </a:prstGeom>
        </p:spPr>
      </p:pic>
      <p:pic>
        <p:nvPicPr>
          <p:cNvPr id="7" name="Picture 6" descr="Chef_Mark_Re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34" y="2480725"/>
            <a:ext cx="1406746" cy="1388536"/>
          </a:xfrm>
          <a:prstGeom prst="rect">
            <a:avLst/>
          </a:prstGeom>
        </p:spPr>
      </p:pic>
      <p:pic>
        <p:nvPicPr>
          <p:cNvPr id="8" name="Picture 7" descr="puppet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596" y="2539993"/>
            <a:ext cx="1633608" cy="160866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93334" y="4299782"/>
            <a:ext cx="60113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Ubuntu"/>
                <a:cs typeface="Ubuntu"/>
              </a:rPr>
              <a:t>$ apt-get install </a:t>
            </a:r>
            <a:r>
              <a:rPr lang="en-US" sz="2000" dirty="0" err="1" smtClean="0">
                <a:solidFill>
                  <a:srgbClr val="FFFFFF"/>
                </a:solidFill>
                <a:latin typeface="Ubuntu"/>
                <a:cs typeface="Ubuntu"/>
              </a:rPr>
              <a:t>riak</a:t>
            </a:r>
            <a:r>
              <a:rPr lang="en-US" sz="2000" dirty="0" smtClean="0">
                <a:solidFill>
                  <a:srgbClr val="FFFFFF"/>
                </a:solidFill>
                <a:latin typeface="Ubuntu"/>
                <a:cs typeface="Ubuntu"/>
              </a:rPr>
              <a:t>      ( Ubuntu, custom apt repo)</a:t>
            </a:r>
          </a:p>
          <a:p>
            <a:r>
              <a:rPr lang="en-US" sz="2000" b="1" i="1" dirty="0" smtClean="0">
                <a:solidFill>
                  <a:srgbClr val="FFFFFF"/>
                </a:solidFill>
                <a:latin typeface="Open Sans"/>
                <a:cs typeface="Open Sans"/>
              </a:rPr>
              <a:t>OR</a:t>
            </a:r>
          </a:p>
          <a:p>
            <a:r>
              <a:rPr lang="en-US" sz="2000" dirty="0" smtClean="0">
                <a:solidFill>
                  <a:srgbClr val="FFFFFF"/>
                </a:solidFill>
                <a:latin typeface="Ubuntu"/>
                <a:cs typeface="Ubuntu"/>
              </a:rPr>
              <a:t>$ brew </a:t>
            </a:r>
            <a:r>
              <a:rPr lang="en-US" sz="2000" dirty="0">
                <a:solidFill>
                  <a:srgbClr val="FFFFFF"/>
                </a:solidFill>
                <a:latin typeface="Ubuntu"/>
                <a:cs typeface="Ubuntu"/>
              </a:rPr>
              <a:t>install </a:t>
            </a:r>
            <a:r>
              <a:rPr lang="en-US" sz="2000" dirty="0" err="1" smtClean="0">
                <a:solidFill>
                  <a:srgbClr val="FFFFFF"/>
                </a:solidFill>
                <a:latin typeface="Ubuntu"/>
                <a:cs typeface="Ubuntu"/>
              </a:rPr>
              <a:t>riak</a:t>
            </a:r>
            <a:r>
              <a:rPr lang="en-US" sz="2000" dirty="0" smtClean="0">
                <a:solidFill>
                  <a:srgbClr val="FFFFFF"/>
                </a:solidFill>
                <a:latin typeface="Ubuntu"/>
                <a:cs typeface="Ubuntu"/>
              </a:rPr>
              <a:t>          ( Mac OS X )</a:t>
            </a:r>
            <a:endParaRPr lang="en-US" sz="2000" dirty="0">
              <a:solidFill>
                <a:srgbClr val="FFFFFF"/>
              </a:solidFill>
              <a:latin typeface="Ubuntu"/>
              <a:cs typeface="Ubuntu"/>
            </a:endParaRPr>
          </a:p>
          <a:p>
            <a:endParaRPr lang="en-US" sz="2000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3257100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0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960" y="5287515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0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590" y="4611222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0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776" y="3404409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8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272" y="5140698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1" name="Shape 221"/>
          <p:cNvSpPr txBox="1"/>
          <p:nvPr/>
        </p:nvSpPr>
        <p:spPr>
          <a:xfrm>
            <a:off x="2864939" y="1127626"/>
            <a:ext cx="3403966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 baseline="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Getting going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2428245" y="404466"/>
            <a:ext cx="4277355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Prototyping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Shape 221"/>
          <p:cNvSpPr txBox="1"/>
          <p:nvPr/>
        </p:nvSpPr>
        <p:spPr>
          <a:xfrm>
            <a:off x="1095396" y="3767128"/>
            <a:ext cx="2408451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7200" b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=&gt;</a:t>
            </a:r>
            <a:endParaRPr lang="en-US" sz="7200" b="1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" name="Picture 3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34" y="3543566"/>
            <a:ext cx="1414933" cy="150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Shape 221"/>
          <p:cNvSpPr txBox="1"/>
          <p:nvPr/>
        </p:nvSpPr>
        <p:spPr>
          <a:xfrm>
            <a:off x="-318873" y="2183191"/>
            <a:ext cx="2408451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Local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" name="Picture 8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430" y="2909997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0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31" y="4507757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99" y="3258266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0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960" y="4055104"/>
            <a:ext cx="1431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0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960" y="2772524"/>
            <a:ext cx="1431925" cy="152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Shape 221"/>
          <p:cNvSpPr txBox="1"/>
          <p:nvPr/>
        </p:nvSpPr>
        <p:spPr>
          <a:xfrm>
            <a:off x="4555089" y="3767128"/>
            <a:ext cx="2408451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7200" b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=&gt;</a:t>
            </a:r>
            <a:endParaRPr lang="en-US" sz="7200" b="1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Shape 221"/>
          <p:cNvSpPr txBox="1"/>
          <p:nvPr/>
        </p:nvSpPr>
        <p:spPr>
          <a:xfrm>
            <a:off x="2864939" y="2183191"/>
            <a:ext cx="2408451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Test/</a:t>
            </a:r>
            <a:r>
              <a:rPr lang="en-US" sz="3600" dirty="0" err="1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Dev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Shape 221"/>
          <p:cNvSpPr txBox="1"/>
          <p:nvPr/>
        </p:nvSpPr>
        <p:spPr>
          <a:xfrm>
            <a:off x="6527064" y="2183191"/>
            <a:ext cx="2408451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Prod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4889253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Shape 437"/>
          <p:cNvGrpSpPr/>
          <p:nvPr/>
        </p:nvGrpSpPr>
        <p:grpSpPr>
          <a:xfrm>
            <a:off x="2855993" y="2665451"/>
            <a:ext cx="3432014" cy="1527099"/>
            <a:chOff x="2811525" y="452413"/>
            <a:chExt cx="3432014" cy="1527099"/>
          </a:xfrm>
        </p:grpSpPr>
        <p:pic>
          <p:nvPicPr>
            <p:cNvPr id="438" name="Shape 4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11525" y="452413"/>
              <a:ext cx="3432014" cy="1527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Shape 439"/>
            <p:cNvSpPr txBox="1"/>
            <p:nvPr/>
          </p:nvSpPr>
          <p:spPr>
            <a:xfrm rot="20828686">
              <a:off x="3729758" y="854155"/>
              <a:ext cx="1598656" cy="52322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3400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K/V </a:t>
              </a:r>
              <a:r>
                <a:rPr lang="en-US" sz="3400" dirty="0" err="1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Dev</a:t>
              </a:r>
              <a:endParaRPr lang="en-US" sz="3400" b="0" i="0" u="none" strike="noStrike" cap="none" baseline="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45" name="Shape 445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rPr>
              <a:t>37</a:t>
            </a:fld>
            <a:endParaRPr lang="en-US" sz="1200" b="0" i="0" u="none" strike="noStrike" cap="none" baseline="0">
              <a:solidFill>
                <a:srgbClr val="A0A0A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33181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1867" y="3042273"/>
            <a:ext cx="5678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But First… Intermission</a:t>
            </a:r>
            <a:endParaRPr lang="en-US" sz="3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1905912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Shape 437"/>
          <p:cNvGrpSpPr/>
          <p:nvPr/>
        </p:nvGrpSpPr>
        <p:grpSpPr>
          <a:xfrm>
            <a:off x="2811525" y="96820"/>
            <a:ext cx="3432014" cy="1527099"/>
            <a:chOff x="2811525" y="452413"/>
            <a:chExt cx="3432014" cy="1527099"/>
          </a:xfrm>
        </p:grpSpPr>
        <p:pic>
          <p:nvPicPr>
            <p:cNvPr id="438" name="Shape 4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11525" y="452413"/>
              <a:ext cx="3432014" cy="1527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Shape 439"/>
            <p:cNvSpPr txBox="1"/>
            <p:nvPr/>
          </p:nvSpPr>
          <p:spPr>
            <a:xfrm rot="20828686">
              <a:off x="3729758" y="854155"/>
              <a:ext cx="1598656" cy="52322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3400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K/V </a:t>
              </a:r>
              <a:r>
                <a:rPr lang="en-US" sz="3400" dirty="0" err="1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Dev</a:t>
              </a:r>
              <a:endParaRPr lang="en-US" sz="3400" b="0" i="0" u="none" strike="noStrike" cap="none" baseline="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45" name="Shape 445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rPr>
              <a:t>39</a:t>
            </a:fld>
            <a:endParaRPr lang="en-US" sz="1200" b="0" i="0" u="none" strike="noStrike" cap="none" baseline="0">
              <a:solidFill>
                <a:srgbClr val="A0A0A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 descr="48494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39" y="1809990"/>
            <a:ext cx="8340257" cy="491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9139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1969"/>
            <a:ext cx="8229600" cy="754062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“Big Data”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275267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724629"/>
            <a:ext cx="8229600" cy="752475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Upsides to K/V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50526" y="1859340"/>
            <a:ext cx="4572000" cy="1200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Montserrat-Bold"/>
                <a:cs typeface="Montserrat-Bold"/>
              </a:rPr>
              <a:t>Simple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Montserrat-Bold"/>
                <a:cs typeface="Montserrat-Bold"/>
              </a:rPr>
              <a:t>Schema-less</a:t>
            </a:r>
            <a:endParaRPr lang="en-US" sz="2400" dirty="0">
              <a:solidFill>
                <a:schemeClr val="bg1"/>
              </a:solidFill>
              <a:latin typeface="Montserrat-Bold"/>
              <a:cs typeface="Montserrat-Bold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Montserrat-Bold"/>
                <a:cs typeface="Montserrat-Bold"/>
              </a:rPr>
              <a:t>Scales for free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931376" y="3907755"/>
            <a:ext cx="253406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Montserrat-Bold"/>
                <a:cs typeface="Montserrat-Bold"/>
              </a:rPr>
              <a:t>Downsides ?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3683522" y="4838959"/>
            <a:ext cx="763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-Bold"/>
                <a:cs typeface="Montserrat-Bold"/>
              </a:rPr>
              <a:t>Well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4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ulture-shock-sli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0354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51182" y="357080"/>
            <a:ext cx="1227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chemeClr val="accent3"/>
                </a:solidFill>
              </a:rPr>
              <a:t>NoSQL</a:t>
            </a:r>
            <a:r>
              <a:rPr lang="en-US" sz="2400" b="1" dirty="0" smtClean="0">
                <a:solidFill>
                  <a:schemeClr val="accent3"/>
                </a:solidFill>
              </a:rPr>
              <a:t/>
            </a:r>
            <a:br>
              <a:rPr lang="en-US" sz="2400" b="1" dirty="0" smtClean="0">
                <a:solidFill>
                  <a:schemeClr val="accent3"/>
                </a:solidFill>
              </a:rPr>
            </a:br>
            <a:r>
              <a:rPr lang="en-US" sz="2400" b="1" dirty="0" smtClean="0">
                <a:solidFill>
                  <a:schemeClr val="accent3"/>
                </a:solidFill>
              </a:rPr>
              <a:t>   ^</a:t>
            </a:r>
            <a:endParaRPr lang="en-US" sz="2400" b="1" dirty="0">
              <a:solidFill>
                <a:schemeClr val="accent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5352" y="4950223"/>
            <a:ext cx="17521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8981D"/>
                </a:solidFill>
              </a:rPr>
              <a:t>Where’s my:</a:t>
            </a:r>
            <a:br>
              <a:rPr lang="en-US" sz="2000" b="1" dirty="0" smtClean="0">
                <a:solidFill>
                  <a:srgbClr val="F8981D"/>
                </a:solidFill>
              </a:rPr>
            </a:br>
            <a:r>
              <a:rPr lang="en-US" sz="2000" b="1" dirty="0" smtClean="0">
                <a:solidFill>
                  <a:srgbClr val="F8981D"/>
                </a:solidFill>
              </a:rPr>
              <a:t>Joins?</a:t>
            </a:r>
          </a:p>
          <a:p>
            <a:r>
              <a:rPr lang="en-US" sz="2000" b="1" dirty="0" smtClean="0">
                <a:solidFill>
                  <a:srgbClr val="F8981D"/>
                </a:solidFill>
              </a:rPr>
              <a:t>SELECT * ??</a:t>
            </a:r>
            <a:endParaRPr lang="en-US" sz="2000" b="1" dirty="0">
              <a:solidFill>
                <a:srgbClr val="F898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29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72" y="2044172"/>
            <a:ext cx="2832628" cy="28326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0267" y="1786590"/>
            <a:ext cx="5350933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500" dirty="0" smtClean="0">
                <a:solidFill>
                  <a:schemeClr val="bg1"/>
                </a:solidFill>
                <a:latin typeface="Montserrat-Bold"/>
                <a:cs typeface="Montserrat-Bold"/>
              </a:rPr>
              <a:t>Reads </a:t>
            </a:r>
            <a:r>
              <a:rPr lang="en-US" sz="4500" dirty="0">
                <a:solidFill>
                  <a:schemeClr val="bg1"/>
                </a:solidFill>
                <a:latin typeface="Montserrat-Bold"/>
                <a:cs typeface="Montserrat-Bold"/>
              </a:rPr>
              <a:t>&amp; </a:t>
            </a:r>
            <a:r>
              <a:rPr lang="en-US" sz="4500" dirty="0" smtClean="0">
                <a:solidFill>
                  <a:schemeClr val="bg1"/>
                </a:solidFill>
                <a:latin typeface="Montserrat-Bold"/>
                <a:cs typeface="Montserrat-Bold"/>
              </a:rPr>
              <a:t>Writes </a:t>
            </a:r>
            <a:r>
              <a:rPr lang="en-US" sz="4500" dirty="0">
                <a:solidFill>
                  <a:schemeClr val="bg1"/>
                </a:solidFill>
                <a:latin typeface="Montserrat-Bold"/>
                <a:cs typeface="Montserrat-Bold"/>
              </a:rPr>
              <a:t>are familiar </a:t>
            </a:r>
            <a:br>
              <a:rPr lang="en-US" sz="4500" dirty="0">
                <a:solidFill>
                  <a:schemeClr val="bg1"/>
                </a:solidFill>
                <a:latin typeface="Montserrat-Bold"/>
                <a:cs typeface="Montserrat-Bold"/>
              </a:rPr>
            </a:br>
            <a:endParaRPr lang="en-US" sz="4500" dirty="0" smtClean="0">
              <a:solidFill>
                <a:schemeClr val="bg1"/>
              </a:solidFill>
              <a:latin typeface="Montserrat-Bold"/>
              <a:cs typeface="Montserrat-Bold"/>
            </a:endParaRPr>
          </a:p>
          <a:p>
            <a:pPr marL="285750" indent="-285750">
              <a:buFont typeface="Arial"/>
              <a:buChar char="•"/>
            </a:pPr>
            <a:r>
              <a:rPr lang="en-US" sz="4500" dirty="0" err="1" smtClean="0">
                <a:solidFill>
                  <a:schemeClr val="bg1"/>
                </a:solidFill>
                <a:latin typeface="Montserrat-Bold"/>
                <a:cs typeface="Montserrat-Bold"/>
              </a:rPr>
              <a:t>Denormalizing</a:t>
            </a:r>
            <a:r>
              <a:rPr lang="en-US" sz="4500" dirty="0" smtClean="0">
                <a:solidFill>
                  <a:schemeClr val="bg1"/>
                </a:solidFill>
                <a:latin typeface="Montserrat-Bold"/>
                <a:cs typeface="Montserrat-Bold"/>
              </a:rPr>
              <a:t> is </a:t>
            </a:r>
            <a:r>
              <a:rPr lang="en-US" sz="4500" dirty="0">
                <a:solidFill>
                  <a:schemeClr val="bg1"/>
                </a:solidFill>
                <a:latin typeface="Montserrat-Bold"/>
                <a:cs typeface="Montserrat-Bold"/>
              </a:rPr>
              <a:t>your friend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347332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2763"/>
            <a:ext cx="8229600" cy="752475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“Schema-less”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71119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2015067" y="1127626"/>
            <a:ext cx="4978400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But what about schema migrations?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2428245" y="404466"/>
            <a:ext cx="4277355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Schema-less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6796" y="5712665"/>
            <a:ext cx="2072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15421" y="3181046"/>
            <a:ext cx="6428112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1) Lazy-migration (on load)</a:t>
            </a:r>
          </a:p>
          <a:p>
            <a:endParaRPr lang="en-US" sz="2400" dirty="0" smtClean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US" sz="24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2) Last resort: Batch migration (</a:t>
            </a:r>
            <a:r>
              <a:rPr lang="en-US" sz="2400" dirty="0" err="1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cron</a:t>
            </a:r>
            <a:r>
              <a:rPr lang="en-US" sz="24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jobs, </a:t>
            </a:r>
            <a:r>
              <a:rPr lang="en-US" sz="2400" dirty="0" err="1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etc</a:t>
            </a:r>
            <a:r>
              <a:rPr lang="en-US" sz="24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463063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929968" y="1143130"/>
            <a:ext cx="5690291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 baseline="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it’s a game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232689" y="419970"/>
            <a:ext cx="7084849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Think</a:t>
            </a:r>
            <a:r>
              <a:rPr lang="en-US" sz="4800" b="1" i="0" u="none" strike="noStrike" cap="none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 in K/V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 descr="1A78Ct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797" y="2426757"/>
            <a:ext cx="3793067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71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5600" y="3223419"/>
            <a:ext cx="2675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Scheduled</a:t>
            </a:r>
            <a:endParaRPr lang="en-US" sz="3600" b="1" dirty="0"/>
          </a:p>
        </p:txBody>
      </p:sp>
      <p:sp>
        <p:nvSpPr>
          <p:cNvPr id="7" name="Rectangle 6"/>
          <p:cNvSpPr/>
          <p:nvPr/>
        </p:nvSpPr>
        <p:spPr>
          <a:xfrm>
            <a:off x="5748608" y="3245776"/>
            <a:ext cx="3395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Spontaneous</a:t>
            </a:r>
            <a:endParaRPr lang="en-US" sz="3600" b="1" dirty="0"/>
          </a:p>
        </p:txBody>
      </p:sp>
      <p:sp>
        <p:nvSpPr>
          <p:cNvPr id="8" name="Rectangle 7"/>
          <p:cNvSpPr/>
          <p:nvPr/>
        </p:nvSpPr>
        <p:spPr>
          <a:xfrm>
            <a:off x="2760134" y="5431608"/>
            <a:ext cx="3395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Dynamic</a:t>
            </a:r>
            <a:endParaRPr lang="en-US" sz="3600" b="1" dirty="0"/>
          </a:p>
        </p:txBody>
      </p:sp>
      <p:sp>
        <p:nvSpPr>
          <p:cNvPr id="9" name="Rectangle 8"/>
          <p:cNvSpPr/>
          <p:nvPr/>
        </p:nvSpPr>
        <p:spPr>
          <a:xfrm>
            <a:off x="2760134" y="687411"/>
            <a:ext cx="3395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Static</a:t>
            </a:r>
            <a:endParaRPr lang="en-US" sz="3600" b="1" dirty="0"/>
          </a:p>
        </p:txBody>
      </p:sp>
      <p:cxnSp>
        <p:nvCxnSpPr>
          <p:cNvPr id="10" name="Straight Arrow Connector 9"/>
          <p:cNvCxnSpPr>
            <a:endCxn id="7" idx="1"/>
          </p:cNvCxnSpPr>
          <p:nvPr/>
        </p:nvCxnSpPr>
        <p:spPr bwMode="auto">
          <a:xfrm flipV="1">
            <a:off x="3031067" y="3568942"/>
            <a:ext cx="2717541" cy="1245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3">
                <a:lumMod val="85000"/>
              </a:schemeClr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4389837" y="1456267"/>
            <a:ext cx="0" cy="394546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3">
                <a:lumMod val="85000"/>
              </a:schemeClr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Shape 4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56" y="342547"/>
            <a:ext cx="3068860" cy="123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439"/>
          <p:cNvSpPr txBox="1"/>
          <p:nvPr/>
        </p:nvSpPr>
        <p:spPr>
          <a:xfrm rot="20828686">
            <a:off x="617155" y="590072"/>
            <a:ext cx="2272860" cy="424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4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Queries</a:t>
            </a:r>
            <a:endParaRPr lang="en-US" sz="34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82516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34547988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04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63750165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8981D"/>
                        </a:solidFill>
                      </a:endParaRPr>
                    </a:p>
                  </a:txBody>
                  <a:tcPr>
                    <a:solidFill>
                      <a:srgbClr val="FFD7A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75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76388677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k/v</a:t>
                      </a:r>
                    </a:p>
                    <a:p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D7A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0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1969"/>
            <a:ext cx="8229600" cy="754062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</a:rPr>
              <a:t>“Big Data”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3" name="Picture 2" descr="bigdata_3v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" y="198966"/>
            <a:ext cx="8636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5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16431540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ED7A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92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4064087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k/v</a:t>
                      </a:r>
                    </a:p>
                  </a:txBody>
                  <a:tcPr>
                    <a:solidFill>
                      <a:srgbClr val="FED7A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61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16669066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D7A8"/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775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04470443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search</a:t>
                      </a:r>
                    </a:p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secondary indexes</a:t>
                      </a:r>
                    </a:p>
                    <a:p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D7A8"/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433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03973242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D7A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42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42911989"/>
              </p:ext>
            </p:extLst>
          </p:nvPr>
        </p:nvGraphicFramePr>
        <p:xfrm>
          <a:off x="685800" y="1056887"/>
          <a:ext cx="7772400" cy="4744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relational</a:t>
                      </a:r>
                    </a:p>
                    <a:p>
                      <a:r>
                        <a:rPr lang="en-US" sz="27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full-text search</a:t>
                      </a:r>
                    </a:p>
                    <a:p>
                      <a:r>
                        <a:rPr lang="en-US" sz="27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graph</a:t>
                      </a:r>
                    </a:p>
                    <a:p>
                      <a:r>
                        <a:rPr lang="en-US" sz="27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time series</a:t>
                      </a:r>
                    </a:p>
                    <a:p>
                      <a:r>
                        <a:rPr lang="en-US" sz="27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real-time m/r</a:t>
                      </a:r>
                    </a:p>
                  </a:txBody>
                  <a:tcPr>
                    <a:solidFill>
                      <a:srgbClr val="FFD7A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92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5717753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D7A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D7A8"/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D7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0" dirty="0" smtClean="0">
                          <a:solidFill>
                            <a:schemeClr val="accent5"/>
                          </a:solidFill>
                          <a:sym typeface="Wingdings"/>
                        </a:rPr>
                        <a:t></a:t>
                      </a:r>
                      <a:endParaRPr lang="en-US" sz="12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5-Point Star 2"/>
          <p:cNvSpPr/>
          <p:nvPr/>
        </p:nvSpPr>
        <p:spPr bwMode="auto">
          <a:xfrm>
            <a:off x="2446868" y="1964258"/>
            <a:ext cx="1219200" cy="1143000"/>
          </a:xfrm>
          <a:prstGeom prst="star5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5-Point Star 4"/>
          <p:cNvSpPr/>
          <p:nvPr/>
        </p:nvSpPr>
        <p:spPr bwMode="auto">
          <a:xfrm>
            <a:off x="6028268" y="1964258"/>
            <a:ext cx="1219200" cy="1143000"/>
          </a:xfrm>
          <a:prstGeom prst="star5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5-Point Star 5"/>
          <p:cNvSpPr/>
          <p:nvPr/>
        </p:nvSpPr>
        <p:spPr bwMode="auto">
          <a:xfrm>
            <a:off x="2446868" y="4097858"/>
            <a:ext cx="1219200" cy="1143000"/>
          </a:xfrm>
          <a:prstGeom prst="star5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8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qdefaul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22"/>
          <a:stretch/>
        </p:blipFill>
        <p:spPr>
          <a:xfrm>
            <a:off x="0" y="838200"/>
            <a:ext cx="9144000" cy="6019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Whenever Possible:</a:t>
            </a:r>
            <a:endParaRPr lang="en-US" sz="44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977466" y="1447800"/>
            <a:ext cx="3166533" cy="24384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 Change</a:t>
            </a:r>
            <a:br>
              <a:rPr lang="en-US" sz="4800" dirty="0" smtClean="0">
                <a:solidFill>
                  <a:schemeClr val="bg1"/>
                </a:solidFill>
                <a:latin typeface="Montserrat-Bold"/>
                <a:cs typeface="Montserrat-Bold"/>
              </a:rPr>
            </a:br>
            <a:r>
              <a:rPr lang="en-US" sz="4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 the</a:t>
            </a:r>
            <a:br>
              <a:rPr lang="en-US" sz="4800" dirty="0" smtClean="0">
                <a:solidFill>
                  <a:schemeClr val="bg1"/>
                </a:solidFill>
                <a:latin typeface="Montserrat-Bold"/>
                <a:cs typeface="Montserrat-Bold"/>
              </a:rPr>
            </a:br>
            <a:r>
              <a:rPr lang="en-US" sz="4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 Formula</a:t>
            </a:r>
            <a:endParaRPr lang="en-US" sz="48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6614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11038772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k/v</a:t>
                      </a:r>
                    </a:p>
                  </a:txBody>
                  <a:tcPr>
                    <a:solidFill>
                      <a:srgbClr val="FFD7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search</a:t>
                      </a:r>
                    </a:p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secondary indexes</a:t>
                      </a:r>
                    </a:p>
                  </a:txBody>
                  <a:tcPr>
                    <a:solidFill>
                      <a:srgbClr val="FFD7A8"/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Montserrat-Bold"/>
                          <a:cs typeface="Montserrat-Bold"/>
                        </a:rPr>
                        <a:t>k/v</a:t>
                      </a:r>
                    </a:p>
                  </a:txBody>
                  <a:tcPr>
                    <a:solidFill>
                      <a:srgbClr val="FFD7A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tx1"/>
                        </a:solidFill>
                        <a:latin typeface="Montserrat-Bold"/>
                        <a:cs typeface="Montserrat-Bold"/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Left Arrow 4"/>
          <p:cNvSpPr/>
          <p:nvPr/>
        </p:nvSpPr>
        <p:spPr bwMode="auto">
          <a:xfrm>
            <a:off x="2849034" y="3877733"/>
            <a:ext cx="3429000" cy="1574800"/>
          </a:xfrm>
          <a:prstGeom prst="leftArrow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5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2285567"/>
              </p:ext>
            </p:extLst>
          </p:nvPr>
        </p:nvGraphicFramePr>
        <p:xfrm>
          <a:off x="685800" y="1062213"/>
          <a:ext cx="7772400" cy="47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09"/>
                <a:gridCol w="3483291"/>
                <a:gridCol w="3733800"/>
              </a:tblGrid>
              <a:tr h="45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Scheduled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D7A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D7A8"/>
                    </a:solidFill>
                  </a:tcPr>
                </a:tc>
              </a:tr>
              <a:tr h="213818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Spontaneous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D7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0" dirty="0" smtClean="0">
                          <a:solidFill>
                            <a:schemeClr val="accent5"/>
                          </a:solidFill>
                          <a:sym typeface="Wingdings"/>
                        </a:rPr>
                        <a:t></a:t>
                      </a:r>
                      <a:endParaRPr lang="en-US" sz="12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5-Point Star 7"/>
          <p:cNvSpPr/>
          <p:nvPr/>
        </p:nvSpPr>
        <p:spPr bwMode="auto">
          <a:xfrm>
            <a:off x="2446868" y="1964258"/>
            <a:ext cx="1219200" cy="1143000"/>
          </a:xfrm>
          <a:prstGeom prst="star5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5-Point Star 8"/>
          <p:cNvSpPr/>
          <p:nvPr/>
        </p:nvSpPr>
        <p:spPr bwMode="auto">
          <a:xfrm>
            <a:off x="6028268" y="1964258"/>
            <a:ext cx="1219200" cy="1143000"/>
          </a:xfrm>
          <a:prstGeom prst="star5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5-Point Star 9"/>
          <p:cNvSpPr/>
          <p:nvPr/>
        </p:nvSpPr>
        <p:spPr bwMode="auto">
          <a:xfrm>
            <a:off x="2446868" y="4097858"/>
            <a:ext cx="1219200" cy="1143000"/>
          </a:xfrm>
          <a:prstGeom prst="star5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61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1969"/>
            <a:ext cx="8229600" cy="754062"/>
          </a:xfrm>
        </p:spPr>
        <p:txBody>
          <a:bodyPr/>
          <a:lstStyle/>
          <a:p>
            <a:r>
              <a:rPr lang="en-US" sz="6600" dirty="0" err="1" smtClean="0">
                <a:solidFill>
                  <a:schemeClr val="bg1"/>
                </a:solidFill>
                <a:latin typeface="Montserrat-Bold"/>
                <a:cs typeface="Montserrat-Bold"/>
              </a:rPr>
              <a:t>IoT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67481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ybrid animal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9144000" cy="82359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Always Remember:</a:t>
            </a:r>
            <a:endParaRPr lang="en-US" sz="44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1447800"/>
            <a:ext cx="3429000" cy="17526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Hybrid</a:t>
            </a: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Solutions</a:t>
            </a:r>
            <a:endParaRPr lang="en-US" sz="48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404885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400" y="561922"/>
            <a:ext cx="10180724" cy="71342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  <a:latin typeface="+mj-lt"/>
                <a:cs typeface="Chalkduster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  <a:cs typeface="Chalkduster"/>
              </a:rPr>
              <a:t>Thinkgeek.com</a:t>
            </a:r>
            <a:r>
              <a:rPr lang="en-US" sz="3600" dirty="0" smtClean="0">
                <a:solidFill>
                  <a:schemeClr val="bg1"/>
                </a:solidFill>
                <a:latin typeface="+mj-lt"/>
                <a:cs typeface="Chalkduster"/>
              </a:rPr>
              <a:t>: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halkduster"/>
                <a:cs typeface="Chalkduster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Chalkduster"/>
                <a:cs typeface="Chalkduster"/>
              </a:rPr>
              <a:t>        </a:t>
            </a:r>
            <a:endParaRPr lang="en-US" sz="4400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15054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400" y="533400"/>
            <a:ext cx="10213263" cy="71570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  <a:latin typeface="+mj-lt"/>
                <a:cs typeface="Chalkduster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  <a:cs typeface="Chalkduster"/>
              </a:rPr>
              <a:t>Thinkgeek.com</a:t>
            </a:r>
            <a:r>
              <a:rPr lang="en-US" sz="3600" dirty="0" smtClean="0">
                <a:solidFill>
                  <a:schemeClr val="bg1"/>
                </a:solidFill>
                <a:latin typeface="+mj-lt"/>
                <a:cs typeface="Chalkduster"/>
              </a:rPr>
              <a:t>: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halkduster"/>
                <a:cs typeface="Chalkduster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Chalkduster"/>
                <a:cs typeface="Chalkduster"/>
              </a:rPr>
              <a:t>        </a:t>
            </a:r>
            <a:endParaRPr lang="en-US" sz="4400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186132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400" y="533400"/>
            <a:ext cx="10213263" cy="71570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  <a:latin typeface="+mj-lt"/>
                <a:cs typeface="Chalkduster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  <a:cs typeface="Chalkduster"/>
              </a:rPr>
              <a:t>Thinkgeek.com</a:t>
            </a:r>
            <a:r>
              <a:rPr lang="en-US" sz="3600" dirty="0" smtClean="0">
                <a:solidFill>
                  <a:schemeClr val="bg1"/>
                </a:solidFill>
                <a:latin typeface="+mj-lt"/>
                <a:cs typeface="Chalkduster"/>
              </a:rPr>
              <a:t>: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halkduster"/>
                <a:cs typeface="Chalkduster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Chalkduster"/>
                <a:cs typeface="Chalkduster"/>
              </a:rPr>
              <a:t>        </a:t>
            </a:r>
            <a:endParaRPr lang="en-US" sz="4400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sp>
        <p:nvSpPr>
          <p:cNvPr id="3" name="Donut 2"/>
          <p:cNvSpPr/>
          <p:nvPr/>
        </p:nvSpPr>
        <p:spPr bwMode="auto">
          <a:xfrm>
            <a:off x="0" y="1143000"/>
            <a:ext cx="2667000" cy="1066800"/>
          </a:xfrm>
          <a:prstGeom prst="donut">
            <a:avLst>
              <a:gd name="adj" fmla="val 17826"/>
            </a:avLst>
          </a:prstGeom>
          <a:solidFill>
            <a:schemeClr val="accent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4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400" y="533400"/>
            <a:ext cx="10213263" cy="71570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  <a:latin typeface="+mj-lt"/>
                <a:cs typeface="Chalkduster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  <a:cs typeface="Chalkduster"/>
              </a:rPr>
              <a:t>Uber.com</a:t>
            </a:r>
            <a:r>
              <a:rPr lang="en-US" sz="3600" dirty="0" smtClean="0">
                <a:solidFill>
                  <a:schemeClr val="bg1"/>
                </a:solidFill>
                <a:latin typeface="+mj-lt"/>
                <a:cs typeface="Chalkduster"/>
              </a:rPr>
              <a:t>: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halkduster"/>
                <a:cs typeface="Chalkduster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Chalkduster"/>
                <a:cs typeface="Chalkduster"/>
              </a:rPr>
              <a:t>        </a:t>
            </a:r>
            <a:endParaRPr lang="en-US" sz="4400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304017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408719"/>
              </p:ext>
            </p:extLst>
          </p:nvPr>
        </p:nvGraphicFramePr>
        <p:xfrm>
          <a:off x="186267" y="1405468"/>
          <a:ext cx="8754534" cy="533899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18178"/>
                <a:gridCol w="2918178"/>
                <a:gridCol w="2918178"/>
              </a:tblGrid>
              <a:tr h="33806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Application Type</a:t>
                      </a:r>
                      <a:endParaRPr lang="en-US" sz="1800" i="1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Key</a:t>
                      </a:r>
                      <a:endParaRPr lang="en-US" sz="1800" i="1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Value</a:t>
                      </a:r>
                      <a:endParaRPr lang="en-US" sz="1800" i="1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</a:tr>
              <a:tr h="725971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Session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User/Session</a:t>
                      </a:r>
                      <a:r>
                        <a:rPr lang="en-US" sz="2600" baseline="0" dirty="0" smtClean="0"/>
                        <a:t> ID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Session Data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</a:tr>
              <a:tr h="459429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Advertising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Campaign ID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Ad Content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</a:tr>
              <a:tr h="835132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Logs 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Date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Log File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</a:tr>
              <a:tr h="725971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Sensor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Date,</a:t>
                      </a:r>
                      <a:r>
                        <a:rPr lang="en-US" sz="2600" baseline="0" dirty="0" smtClean="0"/>
                        <a:t> Date/Time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Sensor Updates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</a:tr>
              <a:tr h="85332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User Data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Login,</a:t>
                      </a:r>
                      <a:r>
                        <a:rPr lang="en-US" sz="2600" baseline="0" dirty="0" smtClean="0"/>
                        <a:t> email, UUID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User Attributes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</a:tr>
              <a:tr h="1396107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Content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Title, Integer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Text, JSON/XML/HTTP</a:t>
                      </a:r>
                      <a:r>
                        <a:rPr lang="en-US" sz="2600" baseline="0" dirty="0" smtClean="0"/>
                        <a:t> document, images, etc.</a:t>
                      </a:r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64290" marR="64290" marT="32984" marB="32984"/>
                </a:tc>
              </a:tr>
            </a:tbl>
          </a:graphicData>
        </a:graphic>
      </p:graphicFrame>
      <p:sp>
        <p:nvSpPr>
          <p:cNvPr id="4" name="Shape 236"/>
          <p:cNvSpPr txBox="1"/>
          <p:nvPr/>
        </p:nvSpPr>
        <p:spPr>
          <a:xfrm>
            <a:off x="1367581" y="404466"/>
            <a:ext cx="6408838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Riak Use Cases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9090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676184" y="1143130"/>
            <a:ext cx="6197859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choose your style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232689" y="419970"/>
            <a:ext cx="7084849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Developing for </a:t>
            </a:r>
            <a:r>
              <a:rPr lang="en-US" sz="4800" b="1" i="0" u="none" strike="noStrike" cap="none" baseline="0" dirty="0" err="1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Riak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141413" y="2107146"/>
            <a:ext cx="7773987" cy="4564588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r>
              <a:rPr lang="en-US" sz="60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Native APIs:</a:t>
            </a:r>
            <a:br>
              <a:rPr lang="en-US" sz="6000" dirty="0" smtClean="0">
                <a:solidFill>
                  <a:srgbClr val="FFFFFF"/>
                </a:solidFill>
                <a:latin typeface="Montserrat-Bold"/>
                <a:cs typeface="Montserrat-Bold"/>
              </a:rPr>
            </a:br>
            <a:r>
              <a:rPr lang="en-US" sz="36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• HTTP(S)</a:t>
            </a:r>
            <a:br>
              <a:rPr lang="en-US" sz="3600" dirty="0" smtClean="0">
                <a:solidFill>
                  <a:srgbClr val="FFFFFF"/>
                </a:solidFill>
                <a:latin typeface="Montserrat-Bold"/>
                <a:cs typeface="Montserrat-Bold"/>
              </a:rPr>
            </a:br>
            <a:r>
              <a:rPr lang="en-US" sz="36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• Protocol Buffers</a:t>
            </a:r>
            <a:br>
              <a:rPr lang="en-US" sz="3600" dirty="0" smtClean="0">
                <a:solidFill>
                  <a:srgbClr val="FFFFFF"/>
                </a:solidFill>
                <a:latin typeface="Montserrat-Bold"/>
                <a:cs typeface="Montserrat-Bold"/>
              </a:rPr>
            </a:br>
            <a:endParaRPr lang="en-US" sz="3600" dirty="0" smtClean="0">
              <a:solidFill>
                <a:srgbClr val="FFFFFF"/>
              </a:solidFill>
              <a:latin typeface="Montserrat-Bold"/>
              <a:cs typeface="Montserrat-Bold"/>
            </a:endParaRPr>
          </a:p>
          <a:p>
            <a:r>
              <a:rPr lang="en-US" sz="60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Client Libraries:</a:t>
            </a:r>
            <a:br>
              <a:rPr lang="en-US" sz="6000" dirty="0" smtClean="0">
                <a:solidFill>
                  <a:srgbClr val="FFFFFF"/>
                </a:solidFill>
                <a:latin typeface="Montserrat-Bold"/>
                <a:cs typeface="Montserrat-Bold"/>
              </a:rPr>
            </a:br>
            <a:r>
              <a:rPr lang="en-US" sz="36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• Your Favorite Language</a:t>
            </a:r>
            <a:endParaRPr lang="en-US" sz="3600" dirty="0">
              <a:solidFill>
                <a:srgbClr val="FFFFFF"/>
              </a:solidFill>
              <a:latin typeface="Montserrat-Bold"/>
              <a:cs typeface="Montserrat-Bold"/>
            </a:endParaRPr>
          </a:p>
        </p:txBody>
      </p:sp>
    </p:spTree>
    <p:extLst>
      <p:ext uri="{BB962C8B-B14F-4D97-AF65-F5344CB8AC3E}">
        <p14:creationId xmlns:p14="http://schemas.microsoft.com/office/powerpoint/2010/main" val="157741027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0267" y="2768723"/>
            <a:ext cx="81280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dirty="0" smtClean="0">
                <a:solidFill>
                  <a:schemeClr val="bg1"/>
                </a:solidFill>
                <a:latin typeface="Montserrat-Bold"/>
                <a:cs typeface="Montserrat-Bold"/>
              </a:rPr>
              <a:t>HTTP (REST) API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a simple way to store &amp; retrieve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0678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0267" y="3245776"/>
            <a:ext cx="812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/</a:t>
            </a:r>
            <a:r>
              <a:rPr lang="en-US" sz="2800" dirty="0">
                <a:solidFill>
                  <a:schemeClr val="bg1"/>
                </a:solidFill>
                <a:latin typeface="Montserrat-Bold"/>
                <a:cs typeface="Montserrat-Bold"/>
              </a:rPr>
              <a:t>buckets</a:t>
            </a:r>
            <a:r>
              <a:rPr lang="en-US" sz="2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/users/</a:t>
            </a:r>
            <a:r>
              <a:rPr lang="en-US" sz="2800" dirty="0">
                <a:solidFill>
                  <a:schemeClr val="bg1"/>
                </a:solidFill>
                <a:latin typeface="Montserrat-Bold"/>
                <a:cs typeface="Montserrat-Bold"/>
              </a:rPr>
              <a:t>keys</a:t>
            </a:r>
            <a:r>
              <a:rPr lang="en-US" sz="2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/user123</a:t>
            </a:r>
          </a:p>
        </p:txBody>
      </p:sp>
      <p:sp>
        <p:nvSpPr>
          <p:cNvPr id="8" name="Shape 222"/>
          <p:cNvSpPr txBox="1"/>
          <p:nvPr/>
        </p:nvSpPr>
        <p:spPr>
          <a:xfrm>
            <a:off x="1232689" y="419970"/>
            <a:ext cx="7084849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URLs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9034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0267" y="1450842"/>
            <a:ext cx="81280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-Bold"/>
                <a:cs typeface="Montserrat-Bold"/>
              </a:rPr>
              <a:t>$ curl -v </a:t>
            </a:r>
            <a:r>
              <a:rPr lang="en-US" sz="1800" dirty="0">
                <a:solidFill>
                  <a:schemeClr val="bg1"/>
                </a:solidFill>
                <a:latin typeface="Montserrat-Bold"/>
                <a:cs typeface="Montserrat-Bold"/>
              </a:rPr>
              <a:t>http:/</a:t>
            </a:r>
            <a:r>
              <a:rPr lang="en-US" sz="1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/localhost:</a:t>
            </a:r>
            <a:r>
              <a:rPr lang="en-US" sz="1800" dirty="0">
                <a:solidFill>
                  <a:schemeClr val="bg1"/>
                </a:solidFill>
                <a:latin typeface="Montserrat-Bold"/>
                <a:cs typeface="Montserrat-Bold"/>
              </a:rPr>
              <a:t>8098/buckets/</a:t>
            </a:r>
            <a:r>
              <a:rPr lang="en-US" sz="1800" b="1" dirty="0">
                <a:solidFill>
                  <a:schemeClr val="accent3"/>
                </a:solidFill>
                <a:latin typeface="Montserrat-Bold"/>
                <a:cs typeface="Montserrat-Bold"/>
              </a:rPr>
              <a:t>capitals</a:t>
            </a:r>
            <a:r>
              <a:rPr lang="en-US" sz="1800" dirty="0">
                <a:solidFill>
                  <a:schemeClr val="bg1"/>
                </a:solidFill>
                <a:latin typeface="Montserrat-Bold"/>
                <a:cs typeface="Montserrat-Bold"/>
              </a:rPr>
              <a:t>/keys/</a:t>
            </a:r>
            <a:r>
              <a:rPr lang="en-US" sz="1800" b="1" dirty="0" err="1">
                <a:solidFill>
                  <a:srgbClr val="F8981D"/>
                </a:solidFill>
                <a:latin typeface="Montserrat-Bold"/>
                <a:cs typeface="Montserrat-Bold"/>
              </a:rPr>
              <a:t>usa</a:t>
            </a:r>
            <a:r>
              <a:rPr lang="en-US" sz="1800" b="1" dirty="0">
                <a:solidFill>
                  <a:srgbClr val="F8981D"/>
                </a:solidFill>
                <a:latin typeface="Montserrat-Bold"/>
                <a:cs typeface="Montserrat-Bold"/>
              </a:rPr>
              <a:t> </a:t>
            </a:r>
            <a:endParaRPr lang="en-US" sz="1800" b="1" dirty="0" smtClean="0">
              <a:solidFill>
                <a:srgbClr val="F8981D"/>
              </a:solidFill>
              <a:latin typeface="Montserrat-Bold"/>
              <a:cs typeface="Montserrat-Bold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Montserrat-Bold"/>
                <a:cs typeface="Montserrat-Bold"/>
              </a:rPr>
              <a:t> </a:t>
            </a:r>
            <a:r>
              <a:rPr lang="en-US" sz="1800" b="1" dirty="0" smtClean="0">
                <a:solidFill>
                  <a:schemeClr val="bg1"/>
                </a:solidFill>
                <a:latin typeface="Montserrat-Bold"/>
                <a:cs typeface="Montserrat-Bold"/>
              </a:rPr>
              <a:t>   -</a:t>
            </a:r>
            <a:r>
              <a:rPr lang="en-US" sz="1800" b="1" dirty="0">
                <a:solidFill>
                  <a:schemeClr val="bg1"/>
                </a:solidFill>
                <a:latin typeface="Montserrat-Bold"/>
                <a:cs typeface="Montserrat-Bold"/>
              </a:rPr>
              <a:t>X </a:t>
            </a:r>
            <a:r>
              <a:rPr lang="en-US" sz="1800" b="1" dirty="0" smtClean="0">
                <a:solidFill>
                  <a:srgbClr val="F8981D"/>
                </a:solidFill>
                <a:latin typeface="Montserrat-Bold"/>
                <a:cs typeface="Montserrat-Bold"/>
              </a:rPr>
              <a:t>PUT</a:t>
            </a:r>
          </a:p>
          <a:p>
            <a:r>
              <a:rPr lang="en-US" sz="1800" b="1" dirty="0">
                <a:solidFill>
                  <a:schemeClr val="bg1"/>
                </a:solidFill>
                <a:latin typeface="Montserrat-Bold"/>
                <a:cs typeface="Montserrat-Bold"/>
              </a:rPr>
              <a:t> </a:t>
            </a:r>
            <a:r>
              <a:rPr lang="en-US" sz="1800" b="1" dirty="0" smtClean="0">
                <a:solidFill>
                  <a:schemeClr val="bg1"/>
                </a:solidFill>
                <a:latin typeface="Montserrat-Bold"/>
                <a:cs typeface="Montserrat-Bold"/>
              </a:rPr>
              <a:t>   </a:t>
            </a:r>
            <a:r>
              <a:rPr lang="en-US" sz="1800" b="1" dirty="0">
                <a:solidFill>
                  <a:schemeClr val="bg1"/>
                </a:solidFill>
                <a:latin typeface="Montserrat-Bold"/>
                <a:cs typeface="Montserrat-Bold"/>
              </a:rPr>
              <a:t>-H "content-type: text/plain" </a:t>
            </a:r>
            <a:endParaRPr lang="en-US" sz="1800" b="1" dirty="0" smtClean="0">
              <a:solidFill>
                <a:schemeClr val="bg1"/>
              </a:solidFill>
              <a:latin typeface="Montserrat-Bold"/>
              <a:cs typeface="Montserrat-Bold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Montserrat-Bold"/>
                <a:cs typeface="Montserrat-Bold"/>
              </a:rPr>
              <a:t> </a:t>
            </a:r>
            <a:r>
              <a:rPr lang="en-US" sz="1800" b="1" dirty="0" smtClean="0">
                <a:solidFill>
                  <a:schemeClr val="bg1"/>
                </a:solidFill>
                <a:latin typeface="Montserrat-Bold"/>
                <a:cs typeface="Montserrat-Bold"/>
              </a:rPr>
              <a:t>   -</a:t>
            </a:r>
            <a:r>
              <a:rPr lang="en-US" sz="1800" b="1" dirty="0">
                <a:solidFill>
                  <a:schemeClr val="bg1"/>
                </a:solidFill>
                <a:latin typeface="Montserrat-Bold"/>
                <a:cs typeface="Montserrat-Bold"/>
              </a:rPr>
              <a:t>d "Washington D.C</a:t>
            </a:r>
            <a:r>
              <a:rPr lang="en-US" sz="1800" b="1" dirty="0" smtClean="0">
                <a:solidFill>
                  <a:schemeClr val="bg1"/>
                </a:solidFill>
                <a:latin typeface="Montserrat-Bold"/>
                <a:cs typeface="Montserrat-Bold"/>
              </a:rPr>
              <a:t>.”</a:t>
            </a:r>
          </a:p>
          <a:p>
            <a:endParaRPr lang="en-US" sz="1800" b="1" dirty="0">
              <a:solidFill>
                <a:schemeClr val="bg1"/>
              </a:solidFill>
              <a:latin typeface="Montserrat-Bold"/>
              <a:cs typeface="Montserrat-Bold"/>
            </a:endParaRPr>
          </a:p>
          <a:p>
            <a:r>
              <a:rPr lang="en-US" sz="1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*   Trying </a:t>
            </a:r>
            <a:r>
              <a:rPr lang="en-US" sz="1800" dirty="0">
                <a:solidFill>
                  <a:schemeClr val="bg1"/>
                </a:solidFill>
                <a:latin typeface="Montserrat-Bold"/>
                <a:cs typeface="Montserrat-Bold"/>
              </a:rPr>
              <a:t>127.0.0.1... </a:t>
            </a:r>
            <a:r>
              <a:rPr lang="en-US" sz="1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connected</a:t>
            </a:r>
          </a:p>
          <a:p>
            <a:r>
              <a:rPr lang="en-US" sz="1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&gt; PUT </a:t>
            </a:r>
            <a:r>
              <a:rPr lang="en-US" sz="1800" dirty="0">
                <a:solidFill>
                  <a:schemeClr val="bg1"/>
                </a:solidFill>
                <a:latin typeface="Montserrat-Bold"/>
                <a:cs typeface="Montserrat-Bold"/>
              </a:rPr>
              <a:t>/buckets/capitals/keys/</a:t>
            </a:r>
            <a:r>
              <a:rPr lang="en-US" sz="1800" dirty="0" err="1">
                <a:solidFill>
                  <a:schemeClr val="bg1"/>
                </a:solidFill>
                <a:latin typeface="Montserrat-Bold"/>
                <a:cs typeface="Montserrat-Bold"/>
              </a:rPr>
              <a:t>usa</a:t>
            </a:r>
            <a:r>
              <a:rPr lang="en-US" sz="1800" dirty="0">
                <a:solidFill>
                  <a:schemeClr val="bg1"/>
                </a:solidFill>
                <a:latin typeface="Montserrat-Bold"/>
                <a:cs typeface="Montserrat-Bold"/>
              </a:rPr>
              <a:t> HTTP/1.1</a:t>
            </a:r>
          </a:p>
          <a:p>
            <a:r>
              <a:rPr lang="en-US" sz="1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&gt; </a:t>
            </a:r>
            <a:r>
              <a:rPr lang="en-US" sz="1800" dirty="0">
                <a:solidFill>
                  <a:schemeClr val="bg1"/>
                </a:solidFill>
                <a:latin typeface="Montserrat-Bold"/>
                <a:cs typeface="Montserrat-Bold"/>
              </a:rPr>
              <a:t>Content-Type: text/plain</a:t>
            </a:r>
          </a:p>
          <a:p>
            <a:r>
              <a:rPr lang="en-US" sz="1800" dirty="0">
                <a:solidFill>
                  <a:schemeClr val="bg1"/>
                </a:solidFill>
                <a:latin typeface="Montserrat-Bold"/>
                <a:cs typeface="Montserrat-Bold"/>
              </a:rPr>
              <a:t>&gt; </a:t>
            </a:r>
          </a:p>
          <a:p>
            <a:r>
              <a:rPr lang="en-US" sz="1800" dirty="0">
                <a:solidFill>
                  <a:schemeClr val="bg1"/>
                </a:solidFill>
                <a:latin typeface="Montserrat-Bold"/>
                <a:cs typeface="Montserrat-Bold"/>
              </a:rPr>
              <a:t>&lt; HTTP/1.1 204 No </a:t>
            </a:r>
            <a:r>
              <a:rPr lang="en-US" sz="1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Content</a:t>
            </a:r>
            <a:endParaRPr lang="en-US" sz="18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  <p:sp>
        <p:nvSpPr>
          <p:cNvPr id="8" name="Shape 222"/>
          <p:cNvSpPr txBox="1"/>
          <p:nvPr/>
        </p:nvSpPr>
        <p:spPr>
          <a:xfrm>
            <a:off x="1232689" y="419970"/>
            <a:ext cx="7084849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Creating Object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350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51969"/>
            <a:ext cx="8229600" cy="754062"/>
          </a:xfrm>
        </p:spPr>
        <p:txBody>
          <a:bodyPr/>
          <a:lstStyle/>
          <a:p>
            <a:r>
              <a:rPr lang="en-US" sz="6600" dirty="0" err="1" smtClean="0">
                <a:solidFill>
                  <a:schemeClr val="bg1"/>
                </a:solidFill>
              </a:rPr>
              <a:t>IoT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3" name="Picture 2" descr="6a00e54ee3905b883301a3fcda2ae8970b-800w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999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7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0267" y="1450842"/>
            <a:ext cx="812800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-Bold"/>
                <a:cs typeface="Montserrat-Bold"/>
              </a:rPr>
              <a:t>$ curl -v </a:t>
            </a:r>
            <a:r>
              <a:rPr lang="en-US" sz="2000" b="1" dirty="0">
                <a:solidFill>
                  <a:schemeClr val="bg1"/>
                </a:solidFill>
                <a:latin typeface="Montserrat-Bold"/>
                <a:cs typeface="Montserrat-Bold"/>
                <a:hlinkClick r:id="rId3"/>
              </a:rPr>
              <a:t>http://127.0.0.1:8098/buckets/</a:t>
            </a:r>
            <a:r>
              <a:rPr lang="en-US" sz="2000" b="1" dirty="0">
                <a:solidFill>
                  <a:srgbClr val="F8981D"/>
                </a:solidFill>
                <a:latin typeface="Montserrat-Bold"/>
                <a:cs typeface="Montserrat-Bold"/>
                <a:hlinkClick r:id="rId3"/>
              </a:rPr>
              <a:t>capitals</a:t>
            </a:r>
            <a:r>
              <a:rPr lang="en-US" sz="2000" b="1" dirty="0">
                <a:solidFill>
                  <a:schemeClr val="bg1"/>
                </a:solidFill>
                <a:latin typeface="Montserrat-Bold"/>
                <a:cs typeface="Montserrat-Bold"/>
                <a:hlinkClick r:id="rId3"/>
              </a:rPr>
              <a:t>/keys/</a:t>
            </a:r>
            <a:r>
              <a:rPr lang="en-US" sz="2000" b="1" dirty="0" smtClean="0">
                <a:solidFill>
                  <a:srgbClr val="F8981D"/>
                </a:solidFill>
                <a:latin typeface="Montserrat-Bold"/>
                <a:cs typeface="Montserrat-Bold"/>
                <a:hlinkClick r:id="rId3"/>
              </a:rPr>
              <a:t>usa</a:t>
            </a:r>
            <a:endParaRPr lang="en-US" sz="2000" b="1" dirty="0" smtClean="0">
              <a:solidFill>
                <a:srgbClr val="F8981D"/>
              </a:solidFill>
              <a:latin typeface="Montserrat-Bold"/>
              <a:cs typeface="Montserrat-Bold"/>
            </a:endParaRPr>
          </a:p>
          <a:p>
            <a:endParaRPr lang="en-US" sz="2000" b="1" dirty="0">
              <a:solidFill>
                <a:srgbClr val="F8981D"/>
              </a:solidFill>
              <a:latin typeface="Montserrat-Bold"/>
              <a:cs typeface="Montserrat-Bold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Montserrat-Bold"/>
                <a:cs typeface="Montserrat-Bold"/>
              </a:rPr>
              <a:t>Trying </a:t>
            </a:r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127.0.0.1... </a:t>
            </a:r>
            <a:r>
              <a:rPr lang="en-US" dirty="0" smtClean="0">
                <a:solidFill>
                  <a:schemeClr val="bg1"/>
                </a:solidFill>
                <a:latin typeface="Montserrat-Bold"/>
                <a:cs typeface="Montserrat-Bold"/>
              </a:rPr>
              <a:t>Connected</a:t>
            </a:r>
            <a:endParaRPr lang="en-US" dirty="0">
              <a:solidFill>
                <a:schemeClr val="bg1"/>
              </a:solidFill>
              <a:latin typeface="Montserrat-Bold"/>
              <a:cs typeface="Montserrat-Bold"/>
            </a:endParaRPr>
          </a:p>
          <a:p>
            <a:r>
              <a:rPr lang="en-US" sz="1800" dirty="0" smtClean="0">
                <a:solidFill>
                  <a:schemeClr val="bg1"/>
                </a:solidFill>
                <a:latin typeface="Montserrat-Bold"/>
                <a:cs typeface="Montserrat-Bold"/>
              </a:rPr>
              <a:t>&gt; </a:t>
            </a:r>
            <a:r>
              <a:rPr lang="en-US" sz="1800" b="1" dirty="0" smtClean="0">
                <a:solidFill>
                  <a:srgbClr val="F8981D"/>
                </a:solidFill>
                <a:latin typeface="Montserrat-Bold"/>
                <a:cs typeface="Montserrat-Bold"/>
              </a:rPr>
              <a:t>GET</a:t>
            </a:r>
            <a:r>
              <a:rPr lang="en-US" sz="1800" dirty="0" smtClean="0">
                <a:solidFill>
                  <a:srgbClr val="F8981D"/>
                </a:solidFill>
                <a:latin typeface="Montserrat-Bold"/>
                <a:cs typeface="Montserrat-Bold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Montserrat-Bold"/>
                <a:cs typeface="Montserrat-Bold"/>
              </a:rPr>
              <a:t>/buckets/capitals/keys/</a:t>
            </a:r>
            <a:r>
              <a:rPr lang="en-US" sz="1800" dirty="0" err="1">
                <a:solidFill>
                  <a:schemeClr val="bg1"/>
                </a:solidFill>
                <a:latin typeface="Montserrat-Bold"/>
                <a:cs typeface="Montserrat-Bold"/>
              </a:rPr>
              <a:t>usa</a:t>
            </a:r>
            <a:r>
              <a:rPr lang="en-US" sz="1800" dirty="0">
                <a:solidFill>
                  <a:schemeClr val="bg1"/>
                </a:solidFill>
                <a:latin typeface="Montserrat-Bold"/>
                <a:cs typeface="Montserrat-Bold"/>
              </a:rPr>
              <a:t> HTTP/1.1</a:t>
            </a:r>
          </a:p>
          <a:p>
            <a:endParaRPr lang="en-US" dirty="0">
              <a:solidFill>
                <a:schemeClr val="bg1"/>
              </a:solidFill>
              <a:latin typeface="Montserrat-Bold"/>
              <a:cs typeface="Montserrat-Bold"/>
            </a:endParaRPr>
          </a:p>
          <a:p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&lt; HTTP/1.1 200 OK</a:t>
            </a:r>
          </a:p>
          <a:p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&lt; X-</a:t>
            </a:r>
            <a:r>
              <a:rPr lang="en-US" dirty="0" err="1">
                <a:solidFill>
                  <a:schemeClr val="bg1"/>
                </a:solidFill>
                <a:latin typeface="Montserrat-Bold"/>
                <a:cs typeface="Montserrat-Bold"/>
              </a:rPr>
              <a:t>Riak</a:t>
            </a:r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-</a:t>
            </a:r>
            <a:r>
              <a:rPr lang="en-US" dirty="0" err="1">
                <a:solidFill>
                  <a:schemeClr val="bg1"/>
                </a:solidFill>
                <a:latin typeface="Montserrat-Bold"/>
                <a:cs typeface="Montserrat-Bold"/>
              </a:rPr>
              <a:t>Vclock</a:t>
            </a:r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: a85hYGBgzGDKBVIcR4M2cvvL1tzJYEpkzGNluGw/+</a:t>
            </a:r>
            <a:r>
              <a:rPr lang="en-US" dirty="0" err="1">
                <a:solidFill>
                  <a:schemeClr val="bg1"/>
                </a:solidFill>
                <a:latin typeface="Montserrat-Bold"/>
                <a:cs typeface="Montserrat-Bold"/>
              </a:rPr>
              <a:t>QRfFgA</a:t>
            </a:r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=</a:t>
            </a:r>
          </a:p>
          <a:p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&lt; Vary: Accept-Encoding</a:t>
            </a:r>
          </a:p>
          <a:p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&lt; Server: </a:t>
            </a:r>
            <a:r>
              <a:rPr lang="en-US" dirty="0" err="1">
                <a:solidFill>
                  <a:schemeClr val="bg1"/>
                </a:solidFill>
                <a:latin typeface="Montserrat-Bold"/>
                <a:cs typeface="Montserrat-Bold"/>
              </a:rPr>
              <a:t>MochiWeb</a:t>
            </a:r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/1.1 </a:t>
            </a:r>
            <a:r>
              <a:rPr lang="en-US" dirty="0" err="1">
                <a:solidFill>
                  <a:schemeClr val="bg1"/>
                </a:solidFill>
                <a:latin typeface="Montserrat-Bold"/>
                <a:cs typeface="Montserrat-Bold"/>
              </a:rPr>
              <a:t>WebMachine</a:t>
            </a:r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/1.9.0 (someone had painted it blue)</a:t>
            </a:r>
          </a:p>
          <a:p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&lt; Link: &lt;/buckets/capitals&gt;; </a:t>
            </a:r>
            <a:r>
              <a:rPr lang="en-US" dirty="0" err="1">
                <a:solidFill>
                  <a:schemeClr val="bg1"/>
                </a:solidFill>
                <a:latin typeface="Montserrat-Bold"/>
                <a:cs typeface="Montserrat-Bold"/>
              </a:rPr>
              <a:t>rel</a:t>
            </a:r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="up"</a:t>
            </a:r>
          </a:p>
          <a:p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&lt; Last-Modified: Tue, 24 Jan 2012 14:44:35 GMT</a:t>
            </a:r>
          </a:p>
          <a:p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&lt; </a:t>
            </a:r>
            <a:r>
              <a:rPr lang="en-US" dirty="0" err="1">
                <a:solidFill>
                  <a:schemeClr val="bg1"/>
                </a:solidFill>
                <a:latin typeface="Montserrat-Bold"/>
                <a:cs typeface="Montserrat-Bold"/>
              </a:rPr>
              <a:t>ETag</a:t>
            </a:r>
            <a:r>
              <a:rPr lang="en-US" dirty="0">
                <a:solidFill>
                  <a:schemeClr val="bg1"/>
                </a:solidFill>
                <a:latin typeface="Montserrat-Bold"/>
                <a:cs typeface="Montserrat-Bold"/>
              </a:rPr>
              <a:t>: "</a:t>
            </a:r>
            <a:r>
              <a:rPr lang="en-US" dirty="0" smtClean="0">
                <a:solidFill>
                  <a:schemeClr val="bg1"/>
                </a:solidFill>
                <a:latin typeface="Montserrat-Bold"/>
                <a:cs typeface="Montserrat-Bold"/>
              </a:rPr>
              <a:t>1yAFlUinalK2zNd7LpkOgU”</a:t>
            </a:r>
          </a:p>
          <a:p>
            <a:endParaRPr lang="en-US" dirty="0">
              <a:solidFill>
                <a:schemeClr val="bg1"/>
              </a:solidFill>
              <a:latin typeface="Montserrat-Bold"/>
              <a:cs typeface="Montserrat-Bold"/>
            </a:endParaRPr>
          </a:p>
          <a:p>
            <a:r>
              <a:rPr lang="en-US" sz="2000" b="1" dirty="0" smtClean="0">
                <a:solidFill>
                  <a:schemeClr val="bg1"/>
                </a:solidFill>
                <a:latin typeface="Montserrat-Bold"/>
                <a:cs typeface="Montserrat-Bold"/>
              </a:rPr>
              <a:t>Washington </a:t>
            </a:r>
            <a:r>
              <a:rPr lang="en-US" sz="2000" b="1" dirty="0">
                <a:solidFill>
                  <a:schemeClr val="bg1"/>
                </a:solidFill>
                <a:latin typeface="Montserrat-Bold"/>
                <a:cs typeface="Montserrat-Bold"/>
              </a:rPr>
              <a:t>D.C.</a:t>
            </a:r>
            <a:endParaRPr lang="en-US" sz="2000" b="1" dirty="0"/>
          </a:p>
        </p:txBody>
      </p:sp>
      <p:sp>
        <p:nvSpPr>
          <p:cNvPr id="8" name="Shape 222"/>
          <p:cNvSpPr txBox="1"/>
          <p:nvPr/>
        </p:nvSpPr>
        <p:spPr>
          <a:xfrm>
            <a:off x="1232689" y="419970"/>
            <a:ext cx="7084849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Retrieving</a:t>
            </a:r>
            <a:r>
              <a:rPr lang="en-US" sz="4800" b="1" i="0" u="none" strike="noStrike" cap="none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Object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074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676184" y="1143130"/>
            <a:ext cx="6197859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choose your own language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232689" y="419970"/>
            <a:ext cx="7084849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baseline="0" dirty="0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Developing for </a:t>
            </a:r>
            <a:r>
              <a:rPr lang="en-US" sz="4800" b="1" i="0" u="none" strike="noStrike" cap="none" baseline="0" dirty="0" err="1" smtClean="0">
                <a:solidFill>
                  <a:srgbClr val="F8981D"/>
                </a:solidFill>
                <a:latin typeface="Montserrat"/>
                <a:ea typeface="Montserrat"/>
                <a:cs typeface="Montserrat"/>
                <a:sym typeface="Montserrat"/>
              </a:rPr>
              <a:t>Riak</a:t>
            </a:r>
            <a:endParaRPr lang="en-US" sz="4800" b="1" i="0" u="none" strike="noStrike" cap="none" baseline="0" dirty="0">
              <a:solidFill>
                <a:srgbClr val="F898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 descr="LispFlavoredErlang-mediu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3" y="1966254"/>
            <a:ext cx="1448618" cy="1716372"/>
          </a:xfrm>
          <a:prstGeom prst="rect">
            <a:avLst/>
          </a:prstGeom>
        </p:spPr>
      </p:pic>
      <p:pic>
        <p:nvPicPr>
          <p:cNvPr id="4" name="Picture 3" descr="java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01" y="1335055"/>
            <a:ext cx="4661275" cy="4661275"/>
          </a:xfrm>
          <a:prstGeom prst="rect">
            <a:avLst/>
          </a:prstGeom>
        </p:spPr>
      </p:pic>
      <p:pic>
        <p:nvPicPr>
          <p:cNvPr id="5" name="Picture 4" descr="Python-logo-notext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04" y="4139982"/>
            <a:ext cx="1490349" cy="1490349"/>
          </a:xfrm>
          <a:prstGeom prst="rect">
            <a:avLst/>
          </a:prstGeom>
        </p:spPr>
      </p:pic>
      <p:pic>
        <p:nvPicPr>
          <p:cNvPr id="6" name="Picture 5" descr="1000px-Ruby_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074" y="2311122"/>
            <a:ext cx="1278464" cy="1278464"/>
          </a:xfrm>
          <a:prstGeom prst="rect">
            <a:avLst/>
          </a:prstGeom>
        </p:spPr>
      </p:pic>
      <p:pic>
        <p:nvPicPr>
          <p:cNvPr id="7" name="Picture 6" descr="Microsoft-dotNET-logo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63"/>
          <a:stretch/>
        </p:blipFill>
        <p:spPr>
          <a:xfrm>
            <a:off x="6688709" y="4224647"/>
            <a:ext cx="2007311" cy="995354"/>
          </a:xfrm>
          <a:prstGeom prst="rect">
            <a:avLst/>
          </a:prstGeom>
        </p:spPr>
      </p:pic>
      <p:pic>
        <p:nvPicPr>
          <p:cNvPr id="8" name="Picture 7" descr="mac_osx_nodejs_installer_logo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11"/>
          <a:stretch/>
        </p:blipFill>
        <p:spPr>
          <a:xfrm>
            <a:off x="6431222" y="5664197"/>
            <a:ext cx="2421153" cy="679999"/>
          </a:xfrm>
          <a:prstGeom prst="rect">
            <a:avLst/>
          </a:prstGeom>
        </p:spPr>
      </p:pic>
      <p:pic>
        <p:nvPicPr>
          <p:cNvPr id="9" name="Picture 8" descr="php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1" y="5307264"/>
            <a:ext cx="2184399" cy="1456266"/>
          </a:xfrm>
          <a:prstGeom prst="rect">
            <a:avLst/>
          </a:prstGeom>
        </p:spPr>
      </p:pic>
      <p:pic>
        <p:nvPicPr>
          <p:cNvPr id="10" name="Picture 9" descr="golang.sh-600x60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83" y="1439118"/>
            <a:ext cx="5503333" cy="55033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400000">
            <a:off x="8512590" y="714709"/>
            <a:ext cx="191831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Animated</a:t>
            </a:r>
            <a:endParaRPr lang="en-US" sz="3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31026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47626" cy="244762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1730930" y="801299"/>
            <a:ext cx="3461306" cy="461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000" b="0" i="0" u="none" strike="noStrike" cap="none" baseline="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Closing Thoughts</a:t>
            </a:r>
            <a:endParaRPr lang="en-US" sz="30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1862663" y="2269065"/>
            <a:ext cx="6166559" cy="5687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baseline="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NoSQL offers various</a:t>
            </a:r>
            <a:r>
              <a:rPr lang="en-US" sz="2000" b="1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optimizations for scale</a:t>
            </a:r>
            <a:endParaRPr lang="en-US" sz="2000" b="1" i="0" u="none" strike="noStrike" cap="none" baseline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1849110" y="5282548"/>
            <a:ext cx="6166558" cy="5830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baseline="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Thinking in</a:t>
            </a:r>
            <a:r>
              <a:rPr lang="en-US" sz="2000" b="1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K/V pairs is different and fun</a:t>
            </a:r>
            <a:endParaRPr lang="en-US" sz="2000" b="1" i="0" u="none" strike="noStrike" cap="none" baseline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Shape 308"/>
          <p:cNvSpPr txBox="1"/>
          <p:nvPr/>
        </p:nvSpPr>
        <p:spPr>
          <a:xfrm>
            <a:off x="1862664" y="3268929"/>
            <a:ext cx="6166558" cy="6084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20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Riak</a:t>
            </a:r>
            <a:r>
              <a:rPr lang="en-US" sz="2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is an ops friendly </a:t>
            </a:r>
            <a:r>
              <a:rPr lang="en-US" sz="2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K/V </a:t>
            </a:r>
            <a:r>
              <a:rPr lang="en-US" sz="2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store</a:t>
            </a:r>
          </a:p>
        </p:txBody>
      </p:sp>
      <p:cxnSp>
        <p:nvCxnSpPr>
          <p:cNvPr id="310" name="Shape 310"/>
          <p:cNvCxnSpPr/>
          <p:nvPr/>
        </p:nvCxnSpPr>
        <p:spPr>
          <a:xfrm>
            <a:off x="1388533" y="4030132"/>
            <a:ext cx="7122053" cy="0"/>
          </a:xfrm>
          <a:prstGeom prst="straightConnector1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Shape 311"/>
          <p:cNvCxnSpPr/>
          <p:nvPr/>
        </p:nvCxnSpPr>
        <p:spPr>
          <a:xfrm>
            <a:off x="1388533" y="3073400"/>
            <a:ext cx="7122053" cy="0"/>
          </a:xfrm>
          <a:prstGeom prst="straightConnector1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Shape 312"/>
          <p:cNvCxnSpPr/>
          <p:nvPr/>
        </p:nvCxnSpPr>
        <p:spPr>
          <a:xfrm>
            <a:off x="1388533" y="5003798"/>
            <a:ext cx="7122053" cy="0"/>
          </a:xfrm>
          <a:prstGeom prst="straightConnector1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8533" y="2328241"/>
            <a:ext cx="347484" cy="2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7000" y="4292501"/>
            <a:ext cx="347484" cy="2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7000" y="3327308"/>
            <a:ext cx="347484" cy="28956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A0A0A0"/>
                </a:solidFill>
                <a:latin typeface="Open Sans"/>
                <a:ea typeface="Open Sans"/>
                <a:cs typeface="Open Sans"/>
                <a:sym typeface="Open Sans"/>
              </a:rPr>
              <a:t>72</a:t>
            </a:fld>
            <a:endParaRPr lang="en-US" sz="1200" b="0" i="0" u="none" strike="noStrike" cap="none" baseline="0" dirty="0">
              <a:solidFill>
                <a:srgbClr val="A0A0A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Shape 309"/>
          <p:cNvSpPr txBox="1"/>
          <p:nvPr/>
        </p:nvSpPr>
        <p:spPr>
          <a:xfrm>
            <a:off x="1871130" y="4226691"/>
            <a:ext cx="6647923" cy="6326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baseline="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Scale from </a:t>
            </a:r>
            <a:r>
              <a:rPr lang="en-US" sz="2000" b="1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from local prototype to </a:t>
            </a:r>
            <a:r>
              <a:rPr lang="en-US" sz="2000" b="1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</a:t>
            </a:r>
            <a:r>
              <a:rPr lang="en-US" sz="2000" b="1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to prod</a:t>
            </a:r>
            <a:endParaRPr lang="en-US" sz="2000" b="1" i="0" u="none" strike="noStrike" cap="none" baseline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Shape 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3446" y="5128449"/>
            <a:ext cx="347484" cy="289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Shape 5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6150" y="2410924"/>
            <a:ext cx="4762499" cy="178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-weather-channel-upfronts-1409x79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2"/>
          <a:stretch/>
        </p:blipFill>
        <p:spPr>
          <a:xfrm>
            <a:off x="0" y="0"/>
            <a:ext cx="9144000" cy="6261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503132"/>
            <a:ext cx="5063067" cy="1323439"/>
          </a:xfrm>
          <a:prstGeom prst="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“Weather </a:t>
            </a:r>
            <a:r>
              <a:rPr lang="en-US" sz="4000" dirty="0">
                <a:solidFill>
                  <a:srgbClr val="FFFFFF"/>
                </a:solidFill>
                <a:latin typeface="Montserrat-Bold"/>
                <a:cs typeface="Montserrat-Bold"/>
              </a:rPr>
              <a:t>changes, and so must </a:t>
            </a:r>
            <a:r>
              <a:rPr lang="en-US" sz="4000" dirty="0" smtClean="0">
                <a:solidFill>
                  <a:srgbClr val="FFFFFF"/>
                </a:solidFill>
                <a:latin typeface="Montserrat-Bold"/>
                <a:cs typeface="Montserrat-Bold"/>
              </a:rPr>
              <a:t>IT.”</a:t>
            </a:r>
          </a:p>
        </p:txBody>
      </p:sp>
    </p:spTree>
    <p:extLst>
      <p:ext uri="{BB962C8B-B14F-4D97-AF65-F5344CB8AC3E}">
        <p14:creationId xmlns:p14="http://schemas.microsoft.com/office/powerpoint/2010/main" val="3223824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1311748"/>
            <a:ext cx="8229600" cy="754062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So, </a:t>
            </a:r>
            <a:b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</a:br>
            <a:r>
              <a:rPr lang="en-US" sz="6600" dirty="0" smtClean="0">
                <a:solidFill>
                  <a:schemeClr val="bg1"/>
                </a:solidFill>
                <a:latin typeface="Montserrat-Bold"/>
                <a:cs typeface="Montserrat-Bold"/>
              </a:rPr>
              <a:t>Why NoSQL?</a:t>
            </a:r>
            <a:endParaRPr lang="en-US" sz="6600" dirty="0">
              <a:solidFill>
                <a:schemeClr val="bg1"/>
              </a:solidFill>
              <a:latin typeface="Montserrat-Bold"/>
              <a:cs typeface="Montserrat-Bold"/>
            </a:endParaRPr>
          </a:p>
        </p:txBody>
      </p:sp>
      <p:grpSp>
        <p:nvGrpSpPr>
          <p:cNvPr id="3" name="Shape 437"/>
          <p:cNvGrpSpPr/>
          <p:nvPr/>
        </p:nvGrpSpPr>
        <p:grpSpPr>
          <a:xfrm>
            <a:off x="457200" y="2959072"/>
            <a:ext cx="3860208" cy="1527099"/>
            <a:chOff x="823738" y="2942139"/>
            <a:chExt cx="3432014" cy="1527099"/>
          </a:xfrm>
        </p:grpSpPr>
        <p:pic>
          <p:nvPicPr>
            <p:cNvPr id="4" name="Shape 4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3738" y="2942139"/>
              <a:ext cx="3432014" cy="1527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Shape 439"/>
            <p:cNvSpPr txBox="1"/>
            <p:nvPr/>
          </p:nvSpPr>
          <p:spPr>
            <a:xfrm rot="20828686">
              <a:off x="1260491" y="3346140"/>
              <a:ext cx="2541820" cy="52322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3400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Scalability</a:t>
              </a:r>
              <a:endParaRPr lang="en-US" sz="3400" b="0" i="0" u="none" strike="noStrike" cap="none" baseline="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" name="Shape 4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592" y="2959072"/>
            <a:ext cx="3860208" cy="15270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439"/>
          <p:cNvSpPr txBox="1"/>
          <p:nvPr/>
        </p:nvSpPr>
        <p:spPr>
          <a:xfrm rot="20828686">
            <a:off x="5317836" y="3363073"/>
            <a:ext cx="2858949" cy="5232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4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Flexibility</a:t>
            </a:r>
            <a:endParaRPr lang="en-US" sz="34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9685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asho">
      <a:dk1>
        <a:srgbClr val="333333"/>
      </a:dk1>
      <a:lt1>
        <a:srgbClr val="FFFFFF"/>
      </a:lt1>
      <a:dk2>
        <a:srgbClr val="333333"/>
      </a:dk2>
      <a:lt2>
        <a:srgbClr val="616161"/>
      </a:lt2>
      <a:accent1>
        <a:srgbClr val="3C6C72"/>
      </a:accent1>
      <a:accent2>
        <a:srgbClr val="70A1A7"/>
      </a:accent2>
      <a:accent3>
        <a:srgbClr val="F8981D"/>
      </a:accent3>
      <a:accent4>
        <a:srgbClr val="F87E13"/>
      </a:accent4>
      <a:accent5>
        <a:srgbClr val="525A61"/>
      </a:accent5>
      <a:accent6>
        <a:srgbClr val="021028"/>
      </a:accent6>
      <a:hlink>
        <a:srgbClr val="0078B9"/>
      </a:hlink>
      <a:folHlink>
        <a:srgbClr val="40C6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- Center copy">
  <a:themeElements>
    <a:clrScheme name="">
      <a:dk1>
        <a:srgbClr val="808080"/>
      </a:dk1>
      <a:lt1>
        <a:srgbClr val="FFFFFF"/>
      </a:lt1>
      <a:dk2>
        <a:srgbClr val="93B5A6"/>
      </a:dk2>
      <a:lt2>
        <a:srgbClr val="000000"/>
      </a:lt2>
      <a:accent1>
        <a:srgbClr val="BBE0E3"/>
      </a:accent1>
      <a:accent2>
        <a:srgbClr val="333399"/>
      </a:accent2>
      <a:accent3>
        <a:srgbClr val="C8D7D0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asho">
    <a:dk1>
      <a:srgbClr val="333333"/>
    </a:dk1>
    <a:lt1>
      <a:srgbClr val="FFFFFF"/>
    </a:lt1>
    <a:dk2>
      <a:srgbClr val="333333"/>
    </a:dk2>
    <a:lt2>
      <a:srgbClr val="616161"/>
    </a:lt2>
    <a:accent1>
      <a:srgbClr val="3C6C72"/>
    </a:accent1>
    <a:accent2>
      <a:srgbClr val="70A1A7"/>
    </a:accent2>
    <a:accent3>
      <a:srgbClr val="F8981D"/>
    </a:accent3>
    <a:accent4>
      <a:srgbClr val="F87E13"/>
    </a:accent4>
    <a:accent5>
      <a:srgbClr val="525A61"/>
    </a:accent5>
    <a:accent6>
      <a:srgbClr val="021028"/>
    </a:accent6>
    <a:hlink>
      <a:srgbClr val="0078B9"/>
    </a:hlink>
    <a:folHlink>
      <a:srgbClr val="40C6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6123</TotalTime>
  <Words>1670</Words>
  <Application>Microsoft Macintosh PowerPoint</Application>
  <PresentationFormat>On-screen Show (4:3)</PresentationFormat>
  <Paragraphs>388</Paragraphs>
  <Slides>73</Slides>
  <Notes>67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75" baseType="lpstr">
      <vt:lpstr>Office Theme</vt:lpstr>
      <vt:lpstr>Title - Center copy</vt:lpstr>
      <vt:lpstr>PowerPoint Presentation</vt:lpstr>
      <vt:lpstr>PowerPoint Presentation</vt:lpstr>
      <vt:lpstr>Why NoSQL?</vt:lpstr>
      <vt:lpstr>“Big Data”</vt:lpstr>
      <vt:lpstr>“Big Data”</vt:lpstr>
      <vt:lpstr>IoT</vt:lpstr>
      <vt:lpstr>IoT</vt:lpstr>
      <vt:lpstr>PowerPoint Presentation</vt:lpstr>
      <vt:lpstr>So,  Why NoSQL?</vt:lpstr>
      <vt:lpstr>NoSQL Types</vt:lpstr>
      <vt:lpstr>Key/Value</vt:lpstr>
      <vt:lpstr>PowerPoint Presentation</vt:lpstr>
      <vt:lpstr>Wide Column</vt:lpstr>
      <vt:lpstr>Graph</vt:lpstr>
      <vt:lpstr>Time Series</vt:lpstr>
      <vt:lpstr>Caches</vt:lpstr>
      <vt:lpstr>BASHO DEVELOPS</vt:lpstr>
      <vt:lpstr>Key =&gt; Value</vt:lpstr>
      <vt:lpstr>PowerPoint Presentation</vt:lpstr>
      <vt:lpstr>Fault Tolerant</vt:lpstr>
      <vt:lpstr>Highly Available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Upsides to K/V</vt:lpstr>
      <vt:lpstr>PowerPoint Presentation</vt:lpstr>
      <vt:lpstr>PowerPoint Presentation</vt:lpstr>
      <vt:lpstr>“Schema-less”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Dmitri Zagidulin</cp:lastModifiedBy>
  <cp:revision>182</cp:revision>
  <dcterms:modified xsi:type="dcterms:W3CDTF">2015-03-11T02:48:50Z</dcterms:modified>
</cp:coreProperties>
</file>